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5"/>
  </p:sldMasterIdLst>
  <p:notesMasterIdLst>
    <p:notesMasterId r:id="rId22"/>
  </p:notesMasterIdLst>
  <p:handoutMasterIdLst>
    <p:handoutMasterId r:id="rId23"/>
  </p:handoutMasterIdLst>
  <p:sldIdLst>
    <p:sldId id="285" r:id="rId6"/>
    <p:sldId id="289" r:id="rId7"/>
    <p:sldId id="286" r:id="rId8"/>
    <p:sldId id="287" r:id="rId9"/>
    <p:sldId id="290" r:id="rId10"/>
    <p:sldId id="288" r:id="rId11"/>
    <p:sldId id="291" r:id="rId12"/>
    <p:sldId id="292" r:id="rId13"/>
    <p:sldId id="293" r:id="rId14"/>
    <p:sldId id="296" r:id="rId15"/>
    <p:sldId id="297" r:id="rId16"/>
    <p:sldId id="294" r:id="rId17"/>
    <p:sldId id="298" r:id="rId18"/>
    <p:sldId id="299" r:id="rId19"/>
    <p:sldId id="295" r:id="rId20"/>
    <p:sldId id="300" r:id="rId21"/>
  </p:sldIdLst>
  <p:sldSz cx="12192000" cy="6858000"/>
  <p:notesSz cx="6888163" cy="100203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ie Slade" initials="SS" lastIdx="11" clrIdx="0"/>
  <p:cmAuthor id="2" name="Emma Smart" initials="E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7999B"/>
    <a:srgbClr val="009F53"/>
    <a:srgbClr val="F2B800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621" cy="502626"/>
          </a:xfrm>
          <a:prstGeom prst="rect">
            <a:avLst/>
          </a:prstGeom>
        </p:spPr>
        <p:txBody>
          <a:bodyPr vert="horz" lIns="92431" tIns="46215" rIns="92431" bIns="462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935" y="0"/>
            <a:ext cx="2985621" cy="502626"/>
          </a:xfrm>
          <a:prstGeom prst="rect">
            <a:avLst/>
          </a:prstGeom>
        </p:spPr>
        <p:txBody>
          <a:bodyPr vert="horz" lIns="92431" tIns="46215" rIns="92431" bIns="46215" rtlCol="0"/>
          <a:lstStyle>
            <a:lvl1pPr algn="r">
              <a:defRPr sz="1200"/>
            </a:lvl1pPr>
          </a:lstStyle>
          <a:p>
            <a:fld id="{1FEF8BF7-BB1D-40E1-9A65-30CF0C300C0F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674"/>
            <a:ext cx="2985621" cy="502626"/>
          </a:xfrm>
          <a:prstGeom prst="rect">
            <a:avLst/>
          </a:prstGeom>
        </p:spPr>
        <p:txBody>
          <a:bodyPr vert="horz" lIns="92431" tIns="46215" rIns="92431" bIns="462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935" y="9517674"/>
            <a:ext cx="2985621" cy="502626"/>
          </a:xfrm>
          <a:prstGeom prst="rect">
            <a:avLst/>
          </a:prstGeom>
        </p:spPr>
        <p:txBody>
          <a:bodyPr vert="horz" lIns="92431" tIns="46215" rIns="92431" bIns="46215" rtlCol="0" anchor="b"/>
          <a:lstStyle>
            <a:lvl1pPr algn="r">
              <a:defRPr sz="1200"/>
            </a:lvl1pPr>
          </a:lstStyle>
          <a:p>
            <a:fld id="{97CEBE6F-ED55-4674-A041-62E78C7E4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92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84871" cy="502754"/>
          </a:xfrm>
          <a:prstGeom prst="rect">
            <a:avLst/>
          </a:prstGeom>
        </p:spPr>
        <p:txBody>
          <a:bodyPr vert="horz" lIns="92431" tIns="46215" rIns="92431" bIns="462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2" y="4"/>
            <a:ext cx="2984871" cy="502754"/>
          </a:xfrm>
          <a:prstGeom prst="rect">
            <a:avLst/>
          </a:prstGeom>
        </p:spPr>
        <p:txBody>
          <a:bodyPr vert="horz" lIns="92431" tIns="46215" rIns="92431" bIns="46215" rtlCol="0"/>
          <a:lstStyle>
            <a:lvl1pPr algn="r">
              <a:defRPr sz="1200"/>
            </a:lvl1pPr>
          </a:lstStyle>
          <a:p>
            <a:fld id="{30AD4CC2-7BD0-4ACE-8318-8D25361700D1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0950"/>
            <a:ext cx="6015037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1" tIns="46215" rIns="92431" bIns="462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431" tIns="46215" rIns="92431" bIns="462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517547"/>
            <a:ext cx="2984871" cy="502754"/>
          </a:xfrm>
          <a:prstGeom prst="rect">
            <a:avLst/>
          </a:prstGeom>
        </p:spPr>
        <p:txBody>
          <a:bodyPr vert="horz" lIns="92431" tIns="46215" rIns="92431" bIns="462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2" y="9517547"/>
            <a:ext cx="2984871" cy="502754"/>
          </a:xfrm>
          <a:prstGeom prst="rect">
            <a:avLst/>
          </a:prstGeom>
        </p:spPr>
        <p:txBody>
          <a:bodyPr vert="horz" lIns="92431" tIns="46215" rIns="92431" bIns="46215" rtlCol="0" anchor="b"/>
          <a:lstStyle>
            <a:lvl1pPr algn="r">
              <a:defRPr sz="1200"/>
            </a:lvl1pPr>
          </a:lstStyle>
          <a:p>
            <a:fld id="{051F10D0-ADC9-44B9-B59D-1E4EF82F2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92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A049-F861-44C3-AB56-B2791A30D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365126"/>
            <a:ext cx="3838303" cy="83665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31A1B-B524-45AE-828F-2AA1DA4C83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1963" y="1616075"/>
            <a:ext cx="4895128" cy="472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FCEEEC-D04B-40A2-A867-62DAE4142B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1191656">
            <a:off x="6129262" y="1446896"/>
            <a:ext cx="2616731" cy="204042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18978CE-D2BB-4E5C-B47E-FE2144D11F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812921">
            <a:off x="8546834" y="1894196"/>
            <a:ext cx="2616731" cy="204042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87C05EF-7456-4833-866A-E9B7B140C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430224">
            <a:off x="7121356" y="3275659"/>
            <a:ext cx="2616731" cy="204042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7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, 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651282" y="1631429"/>
            <a:ext cx="4704140" cy="3915430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3120"/>
            </a:lvl1pPr>
            <a:lvl2pPr marL="446648" indent="0">
              <a:buNone/>
              <a:defRPr sz="2760"/>
            </a:lvl2pPr>
            <a:lvl3pPr marL="893296" indent="0">
              <a:buNone/>
              <a:defRPr sz="2400"/>
            </a:lvl3pPr>
            <a:lvl4pPr marL="1339944" indent="0">
              <a:buNone/>
              <a:defRPr sz="1920"/>
            </a:lvl4pPr>
            <a:lvl5pPr marL="1786591" indent="0">
              <a:buNone/>
              <a:defRPr sz="1920"/>
            </a:lvl5pPr>
            <a:lvl6pPr marL="2233240" indent="0">
              <a:buNone/>
              <a:defRPr sz="1920"/>
            </a:lvl6pPr>
            <a:lvl7pPr marL="2679887" indent="0">
              <a:buNone/>
              <a:defRPr sz="1920"/>
            </a:lvl7pPr>
            <a:lvl8pPr marL="3126535" indent="0">
              <a:buNone/>
              <a:defRPr sz="1920"/>
            </a:lvl8pPr>
            <a:lvl9pPr marL="3573182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883666" y="1638209"/>
            <a:ext cx="5429620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4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883666" y="2312792"/>
            <a:ext cx="5429620" cy="3234066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16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956B70F-79F8-4A4B-A684-DB39E6F55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2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B529AEC-B140-41B5-99C9-C20BB38DFB18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590326" y="1925935"/>
            <a:ext cx="9412839" cy="3257076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66E2EB-9E5A-48A6-8A93-3E0F209F4C0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7594A8-D5FA-E847-B13F-DD8B52B8F3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extLst>
      <p:ext uri="{BB962C8B-B14F-4D97-AF65-F5344CB8AC3E}">
        <p14:creationId xmlns:p14="http://schemas.microsoft.com/office/powerpoint/2010/main" val="20698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s and symp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883666" y="1638209"/>
            <a:ext cx="5429620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4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Subject name 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883666" y="2312793"/>
            <a:ext cx="5429620" cy="3491461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16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BBB8CC-C46E-4781-B416-BA04D21531DB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6589180" y="1638209"/>
            <a:ext cx="4492811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400" b="1">
                <a:solidFill>
                  <a:srgbClr val="8D8E8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What to look for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3852CBF-8D19-4B6E-BF08-B5686BB2B5E4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89181" y="2312792"/>
            <a:ext cx="4492811" cy="1103614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160" baseline="0"/>
            </a:lvl1pPr>
          </a:lstStyle>
          <a:p>
            <a:pPr lvl="0"/>
            <a:r>
              <a:rPr lang="en-US"/>
              <a:t>The key things to look for: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D62916-AA12-4388-BC96-5140E6820C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607811" y="3512290"/>
            <a:ext cx="4492551" cy="2203123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446648" indent="-446648">
              <a:buClr>
                <a:srgbClr val="007A53"/>
              </a:buClr>
              <a:buFont typeface="+mj-lt"/>
              <a:buAutoNum type="arabicPeriod"/>
              <a:defRPr lang="en-US" sz="1560" b="1" kern="1200" dirty="0" smtClean="0">
                <a:solidFill>
                  <a:schemeClr val="tx1"/>
                </a:solidFill>
                <a:latin typeface="+mn-lt"/>
                <a:ea typeface="+mn-ea"/>
                <a:cs typeface="Arial (heading)"/>
              </a:defRPr>
            </a:lvl1pPr>
          </a:lstStyle>
          <a:p>
            <a:pPr lvl="0"/>
            <a:r>
              <a:rPr lang="en-US"/>
              <a:t>Type what to look for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87B9CC-E881-4B22-8933-57C8AAE1A496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51CE359-022C-5A43-9702-55AD1D844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extLst>
      <p:ext uri="{BB962C8B-B14F-4D97-AF65-F5344CB8AC3E}">
        <p14:creationId xmlns:p14="http://schemas.microsoft.com/office/powerpoint/2010/main" val="42904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Activ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883662" y="1638209"/>
            <a:ext cx="10645333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4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Types of X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883662" y="2312790"/>
            <a:ext cx="10645333" cy="544915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160" baseline="0"/>
            </a:lvl1pPr>
          </a:lstStyle>
          <a:p>
            <a:pPr lvl="0"/>
            <a:r>
              <a:rPr lang="en-US"/>
              <a:t>Which pictures show X?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6F7402E-F357-49DE-8D00-942661D6AE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7483" y="2953592"/>
            <a:ext cx="3201464" cy="1589260"/>
            <a:chOff x="488" y="3043"/>
            <a:chExt cx="1768" cy="11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1834651-9F5A-4579-9288-48F41E1C5BD8}"/>
                </a:ext>
              </a:extLst>
            </p:cNvPr>
            <p:cNvSpPr>
              <a:spLocks noChangeAspect="1" noTextEdit="1"/>
            </p:cNvSpPr>
            <p:nvPr userDrawn="1"/>
          </p:nvSpPr>
          <p:spPr bwMode="auto">
            <a:xfrm>
              <a:off x="488" y="3043"/>
              <a:ext cx="1768" cy="1104"/>
            </a:xfrm>
            <a:prstGeom prst="rect">
              <a:avLst/>
            </a:prstGeom>
            <a:noFill/>
            <a:ln w="28575" cap="flat" cmpd="sng" algn="ctr">
              <a:solidFill>
                <a:srgbClr val="007A5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60"/>
            </a:p>
          </p:txBody>
        </p: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AD0204EA-B1E8-4BB3-A8C8-F8C7797BAC7B}"/>
              </a:ext>
            </a:extLst>
          </p:cNvPr>
          <p:cNvSpPr>
            <a:spLocks noChangeAspect="1" noTextEdit="1"/>
          </p:cNvSpPr>
          <p:nvPr/>
        </p:nvSpPr>
        <p:spPr bwMode="auto">
          <a:xfrm>
            <a:off x="4545509" y="2951330"/>
            <a:ext cx="3201464" cy="1589260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9329" tIns="44665" rIns="89329" bIns="44665" numCol="1" anchor="t" anchorCtr="0" compatLnSpc="1">
            <a:prstTxWarp prst="textNoShape">
              <a:avLst/>
            </a:prstTxWarp>
          </a:bodyPr>
          <a:lstStyle/>
          <a:p>
            <a:endParaRPr lang="en-GB" sz="216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FE2403E-29E9-4759-B844-59397F7B4865}"/>
              </a:ext>
            </a:extLst>
          </p:cNvPr>
          <p:cNvSpPr>
            <a:spLocks noChangeAspect="1" noTextEdit="1"/>
          </p:cNvSpPr>
          <p:nvPr/>
        </p:nvSpPr>
        <p:spPr bwMode="auto">
          <a:xfrm>
            <a:off x="997483" y="4653647"/>
            <a:ext cx="3201464" cy="1589260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9329" tIns="44665" rIns="89329" bIns="44665" numCol="1" anchor="t" anchorCtr="0" compatLnSpc="1">
            <a:prstTxWarp prst="textNoShape">
              <a:avLst/>
            </a:prstTxWarp>
          </a:bodyPr>
          <a:lstStyle/>
          <a:p>
            <a:endParaRPr lang="en-GB" sz="2160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14F5710B-F108-4DC4-97D9-99229382E170}"/>
              </a:ext>
            </a:extLst>
          </p:cNvPr>
          <p:cNvSpPr>
            <a:spLocks noChangeAspect="1" noTextEdit="1"/>
          </p:cNvSpPr>
          <p:nvPr/>
        </p:nvSpPr>
        <p:spPr bwMode="auto">
          <a:xfrm>
            <a:off x="4545509" y="4653647"/>
            <a:ext cx="3201464" cy="1589260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9329" tIns="44665" rIns="89329" bIns="44665" numCol="1" anchor="t" anchorCtr="0" compatLnSpc="1">
            <a:prstTxWarp prst="textNoShape">
              <a:avLst/>
            </a:prstTxWarp>
          </a:bodyPr>
          <a:lstStyle/>
          <a:p>
            <a:endParaRPr lang="en-GB" sz="216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739053F-35CF-46ED-B899-5DA9AC699BB3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8093536" y="2951330"/>
            <a:ext cx="3435459" cy="2675243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1560" b="1" i="0" baseline="0">
                <a:solidFill>
                  <a:srgbClr val="007A53"/>
                </a:solidFill>
              </a:defRPr>
            </a:lvl1pPr>
          </a:lstStyle>
          <a:p>
            <a:pPr lvl="0"/>
            <a:r>
              <a:rPr lang="en-US"/>
              <a:t>Important notes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C7486-7440-4E90-9214-9A44C73CDC7A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7CD24D-02DE-4476-BB5F-49833B084EE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96951" y="2950846"/>
            <a:ext cx="3202516" cy="1590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FF58FC1-7288-49F1-B149-304A82F7B56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605071" y="2970763"/>
            <a:ext cx="3141904" cy="15698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B8B47B0-D796-4282-B048-F16CF0A6E8F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96951" y="4634660"/>
            <a:ext cx="3141904" cy="15698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A44C82F-5FA0-449A-8C29-FFDA5ED6AD3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545243" y="4677440"/>
            <a:ext cx="3141904" cy="15698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2D6B54E-50EB-3D40-B8B6-823413131B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extLst>
      <p:ext uri="{BB962C8B-B14F-4D97-AF65-F5344CB8AC3E}">
        <p14:creationId xmlns:p14="http://schemas.microsoft.com/office/powerpoint/2010/main" val="30682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714" y="3195715"/>
            <a:ext cx="8930663" cy="59332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4" y="3789041"/>
            <a:ext cx="6624736" cy="576065"/>
          </a:xfrm>
        </p:spPr>
        <p:txBody>
          <a:bodyPr/>
          <a:lstStyle>
            <a:lvl1pPr marL="179996" indent="-179996">
              <a:spcBef>
                <a:spcPts val="500"/>
              </a:spcBef>
              <a:spcAft>
                <a:spcPts val="500"/>
              </a:spcAft>
              <a:defRPr sz="2800" b="0">
                <a:solidFill>
                  <a:schemeClr val="tx1"/>
                </a:solidFill>
                <a:latin typeface="+mn-lt"/>
              </a:defRPr>
            </a:lvl1pPr>
            <a:lvl2pPr marL="179996" indent="-179996">
              <a:spcBef>
                <a:spcPts val="500"/>
              </a:spcBef>
              <a:spcAft>
                <a:spcPts val="500"/>
              </a:spcAft>
              <a:defRPr sz="2400">
                <a:latin typeface="+mn-lt"/>
              </a:defRPr>
            </a:lvl2pPr>
            <a:lvl3pPr marL="179996" indent="-179996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79996" indent="-179996">
              <a:spcBef>
                <a:spcPts val="500"/>
              </a:spcBef>
              <a:spcAft>
                <a:spcPts val="500"/>
              </a:spcAft>
              <a:buFont typeface="Courier New" panose="02070309020205020404" pitchFamily="49" charset="0"/>
              <a:buChar char="o"/>
              <a:defRPr>
                <a:latin typeface="+mj-lt"/>
              </a:defRPr>
            </a:lvl4pPr>
            <a:lvl5pPr marL="801668" indent="-258756">
              <a:spcBef>
                <a:spcPts val="51"/>
              </a:spcBef>
              <a:spcAft>
                <a:spcPts val="51"/>
              </a:spcAft>
              <a:buFont typeface="Courier New" panose="02070309020205020404" pitchFamily="49" charset="0"/>
              <a:buChar char="o"/>
              <a:defRPr lang="en-US" sz="2000" dirty="0" smtClean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67334"/>
      </p:ext>
    </p:extLst>
  </p:cSld>
  <p:clrMapOvr>
    <a:masterClrMapping/>
  </p:clrMapOvr>
  <p:transition spd="slow"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1385" y="274640"/>
            <a:ext cx="11081817" cy="5635095"/>
          </a:xfrm>
          <a:prstGeom prst="rect">
            <a:avLst/>
          </a:prstGeom>
        </p:spPr>
        <p:txBody>
          <a:bodyPr/>
          <a:lstStyle>
            <a:lvl1pPr marL="0" indent="0">
              <a:defRPr sz="6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2000" dirty="0" smtClean="0">
                <a:solidFill>
                  <a:schemeClr val="tx1"/>
                </a:solidFill>
                <a:latin typeface="+mn-lt"/>
              </a:defRPr>
            </a:lvl4pPr>
            <a:lvl5pPr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lang="en-GB" sz="2000" dirty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1275995-634D-C545-ACC5-269530046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extLst>
      <p:ext uri="{BB962C8B-B14F-4D97-AF65-F5344CB8AC3E}">
        <p14:creationId xmlns:p14="http://schemas.microsoft.com/office/powerpoint/2010/main" val="40609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1535113"/>
            <a:ext cx="5386917" cy="4972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1384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2000" dirty="0" smtClean="0">
                <a:solidFill>
                  <a:schemeClr val="tx1"/>
                </a:solidFill>
                <a:latin typeface="+mn-lt"/>
              </a:defRPr>
            </a:lvl4pPr>
            <a:lvl5pPr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lang="en-GB" sz="2000" dirty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4972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2000" dirty="0" smtClean="0">
                <a:solidFill>
                  <a:schemeClr val="tx1"/>
                </a:solidFill>
                <a:latin typeface="+mn-lt"/>
              </a:defRPr>
            </a:lvl4pPr>
            <a:lvl5pPr indent="-228594" algn="l" rtl="0" eaLnBrk="0" fontAlgn="base" hangingPunct="0">
              <a:spcBef>
                <a:spcPct val="20000"/>
              </a:spcBef>
              <a:spcAft>
                <a:spcPct val="0"/>
              </a:spcAft>
              <a:defRPr lang="en-GB" sz="2000" dirty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904BA3-1F30-4FE1-98F5-775298B9CDC0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1364883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02069CC-6D91-5044-95B4-AD6C649EC7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extLst>
      <p:ext uri="{BB962C8B-B14F-4D97-AF65-F5344CB8AC3E}">
        <p14:creationId xmlns:p14="http://schemas.microsoft.com/office/powerpoint/2010/main" val="13050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418" y="1490503"/>
            <a:ext cx="406726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B1FCC1-E67F-48C2-B41D-378EC9B5408A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553417" y="829128"/>
            <a:ext cx="4067267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380F64-B9E7-3B45-8D3C-668BE0141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extLst>
      <p:ext uri="{BB962C8B-B14F-4D97-AF65-F5344CB8AC3E}">
        <p14:creationId xmlns:p14="http://schemas.microsoft.com/office/powerpoint/2010/main" val="32336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384" y="1392683"/>
            <a:ext cx="10945216" cy="446519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801668" indent="-228594">
              <a:defRPr sz="1800">
                <a:latin typeface="+mn-lt"/>
              </a:defRPr>
            </a:lvl4pPr>
            <a:lvl5pPr marL="1347754" indent="-228594"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E18707-3590-4A84-8890-FB21D9918AD0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551384" y="731308"/>
            <a:ext cx="137321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7C7B964-B765-BC49-81AD-841ADDFBF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extLst>
      <p:ext uri="{BB962C8B-B14F-4D97-AF65-F5344CB8AC3E}">
        <p14:creationId xmlns:p14="http://schemas.microsoft.com/office/powerpoint/2010/main" val="22420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384" y="746125"/>
            <a:ext cx="9001000" cy="51117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n-lt"/>
              </a:defRPr>
            </a:lvl1pPr>
            <a:lvl2pPr algn="l" rtl="0" eaLnBrk="0" fontAlgn="base" hangingPunct="0">
              <a:defRPr lang="en-US" sz="2000" dirty="0">
                <a:solidFill>
                  <a:schemeClr val="tx1"/>
                </a:solidFill>
                <a:latin typeface="+mn-lt"/>
              </a:defRPr>
            </a:lvl2pPr>
            <a:lvl3pPr algn="l" rtl="0" eaLnBrk="0" fontAlgn="base" hangingPunct="0">
              <a:defRPr lang="en-US" sz="2000" dirty="0">
                <a:solidFill>
                  <a:schemeClr val="tx1"/>
                </a:solidFill>
                <a:latin typeface="+mn-lt"/>
              </a:defRPr>
            </a:lvl3pPr>
            <a:lvl4pPr marL="801668" indent="-228594" algn="l" rtl="0" eaLnBrk="0" fontAlgn="base" hangingPunct="0">
              <a:tabLst>
                <a:tab pos="801668" algn="l"/>
              </a:tabLst>
              <a:defRPr lang="en-US" sz="2000" dirty="0">
                <a:solidFill>
                  <a:schemeClr val="tx1"/>
                </a:solidFill>
                <a:latin typeface="+mn-lt"/>
              </a:defRPr>
            </a:lvl4pPr>
            <a:lvl5pPr marL="1171545" indent="-228594" algn="l" rtl="0" eaLnBrk="0" fontAlgn="base" hangingPunct="0">
              <a:defRPr lang="en-GB" sz="20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530BF69-CED3-4A5A-8E65-6E70203BD9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551385" y="6268653"/>
            <a:ext cx="1601400" cy="138499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PRESENTATION NAME|DATE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BBEF0D-1F48-4935-9F80-F874B16B3E63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 rot="5400000">
            <a:off x="7327197" y="2971314"/>
            <a:ext cx="5111751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321D92E-0122-D647-9FAE-9F9E55087A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58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399" y="249556"/>
            <a:ext cx="11344548" cy="60693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655505" y="1235929"/>
            <a:ext cx="397244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59F5-06F4-4AE1-A647-FEA79B07EB90}"/>
              </a:ext>
            </a:extLst>
          </p:cNvPr>
          <p:cNvGrpSpPr/>
          <p:nvPr/>
        </p:nvGrpSpPr>
        <p:grpSpPr>
          <a:xfrm>
            <a:off x="3251200" y="4496783"/>
            <a:ext cx="8940801" cy="1849253"/>
            <a:chOff x="1842654" y="-1271155"/>
            <a:chExt cx="6705601" cy="1541044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23F48A9-913C-48C5-BD1C-E7584B578CCF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 descr="SJA logo on angled slice.psd">
              <a:extLst>
                <a:ext uri="{FF2B5EF4-FFF2-40B4-BE49-F238E27FC236}">
                  <a16:creationId xmlns:a16="http://schemas.microsoft.com/office/drawing/2014/main" id="{ED1874F0-255D-4745-8C32-66E1AD2E60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8767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ullet 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701494" y="1515881"/>
            <a:ext cx="10211031" cy="4169537"/>
          </a:xfrm>
          <a:prstGeom prst="rect">
            <a:avLst/>
          </a:prstGeom>
        </p:spPr>
        <p:txBody>
          <a:bodyPr lIns="74441" tIns="37221" rIns="74441" bIns="37221"/>
          <a:lstStyle>
            <a:lvl1pPr marL="434240" indent="-434240">
              <a:buClr>
                <a:srgbClr val="007A53"/>
              </a:buClr>
              <a:buFont typeface="Lucida Grande"/>
              <a:buChar char="➤"/>
              <a:defRPr sz="2160"/>
            </a:lvl1pPr>
          </a:lstStyle>
          <a:p>
            <a:pPr lvl="0"/>
            <a:r>
              <a:rPr lang="en-US"/>
              <a:t>Type to add bullet points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4FF94B-0ED6-004D-8057-C8A99B58DF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8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3453ADD-6F89-4E49-A48A-0AF14ACBF5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399" y="249556"/>
            <a:ext cx="11344548" cy="60693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850855-BE95-4F7A-A1A9-2D5FF72B2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68387" y="6302309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883C9-736E-4178-A40A-53DFC7A1317C}"/>
              </a:ext>
            </a:extLst>
          </p:cNvPr>
          <p:cNvGrpSpPr/>
          <p:nvPr/>
        </p:nvGrpSpPr>
        <p:grpSpPr>
          <a:xfrm>
            <a:off x="3251200" y="4496783"/>
            <a:ext cx="8940801" cy="1849253"/>
            <a:chOff x="1842654" y="-1271155"/>
            <a:chExt cx="6705601" cy="1541044"/>
          </a:xfrm>
          <a:noFill/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2E65848-7A44-40E6-B4E0-1FEA493D3BC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SJA logo on angled slice.psd">
              <a:extLst>
                <a:ext uri="{FF2B5EF4-FFF2-40B4-BE49-F238E27FC236}">
                  <a16:creationId xmlns:a16="http://schemas.microsoft.com/office/drawing/2014/main" id="{FEC7218D-6FE3-4890-BE9C-C90C43E47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092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856510" y="2336852"/>
            <a:ext cx="8478981" cy="745984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</a:t>
            </a:r>
            <a:endParaRPr lang="en-US" sz="3480" dirty="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5603" y="6278767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799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5603" y="6278767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648BE5-7FB0-43C3-9796-11EDEC3B12D4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3264916" y="3004369"/>
            <a:ext cx="5662169" cy="661375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1EAB9-84D2-4471-97AE-F407342A10D6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856510" y="2336853"/>
            <a:ext cx="8478981" cy="661375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9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883666" y="1638209"/>
            <a:ext cx="10100545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4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14" name="Content Placeholder 4"/>
          <p:cNvSpPr>
            <a:spLocks noGrp="1" noChangeAspect="1"/>
          </p:cNvSpPr>
          <p:nvPr>
            <p:ph idx="11" hasCustomPrompt="1"/>
          </p:nvPr>
        </p:nvSpPr>
        <p:spPr>
          <a:xfrm>
            <a:off x="883666" y="2312792"/>
            <a:ext cx="10100545" cy="1103614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16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6" name="Content Placeholder 4"/>
          <p:cNvSpPr>
            <a:spLocks noGrp="1" noChangeAspect="1"/>
          </p:cNvSpPr>
          <p:nvPr>
            <p:ph idx="12" hasCustomPrompt="1"/>
          </p:nvPr>
        </p:nvSpPr>
        <p:spPr>
          <a:xfrm>
            <a:off x="883666" y="3559595"/>
            <a:ext cx="10100545" cy="2176187"/>
          </a:xfrm>
          <a:prstGeom prst="rect">
            <a:avLst/>
          </a:prstGeom>
        </p:spPr>
        <p:txBody>
          <a:bodyPr lIns="74441" tIns="37221" rIns="74441" bIns="37221"/>
          <a:lstStyle>
            <a:lvl1pPr marL="434240" indent="-434240">
              <a:buClr>
                <a:srgbClr val="007A53"/>
              </a:buClr>
              <a:buFont typeface="Lucida Grande"/>
              <a:buChar char="➤"/>
              <a:defRPr sz="216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77F52-EA64-4F9F-A703-22B619BAB782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</a:t>
            </a:r>
            <a:endParaRPr lang="en-US" sz="3480" dirty="0">
              <a:solidFill>
                <a:srgbClr val="FFFFFF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A504E43-F116-DD46-B1FA-953E077AC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8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883666" y="1638209"/>
            <a:ext cx="10100545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4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16" name="Content Placeholder 4"/>
          <p:cNvSpPr>
            <a:spLocks noGrp="1" noChangeAspect="1"/>
          </p:cNvSpPr>
          <p:nvPr>
            <p:ph idx="12" hasCustomPrompt="1"/>
          </p:nvPr>
        </p:nvSpPr>
        <p:spPr>
          <a:xfrm>
            <a:off x="883666" y="2374710"/>
            <a:ext cx="10100545" cy="3361072"/>
          </a:xfrm>
          <a:prstGeom prst="rect">
            <a:avLst/>
          </a:prstGeom>
        </p:spPr>
        <p:txBody>
          <a:bodyPr lIns="74441" tIns="37221" rIns="74441" bIns="37221"/>
          <a:lstStyle>
            <a:lvl1pPr marL="434240" indent="-434240">
              <a:buClr>
                <a:srgbClr val="007A53"/>
              </a:buClr>
              <a:buFont typeface="Lucida Grande"/>
              <a:buChar char="➤"/>
              <a:defRPr sz="216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77F52-EA64-4F9F-A703-22B619BAB782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2D7A4B-3E17-5149-88D4-A397131EFF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3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701494" y="1515881"/>
            <a:ext cx="10211031" cy="4169537"/>
          </a:xfrm>
          <a:prstGeom prst="rect">
            <a:avLst/>
          </a:prstGeom>
        </p:spPr>
        <p:txBody>
          <a:bodyPr lIns="74441" tIns="37221" rIns="74441" bIns="37221"/>
          <a:lstStyle>
            <a:lvl1pPr marL="434240" indent="-434240">
              <a:buClr>
                <a:srgbClr val="007A53"/>
              </a:buClr>
              <a:buFont typeface="Lucida Grande"/>
              <a:buChar char="➤"/>
              <a:defRPr sz="2160"/>
            </a:lvl1pPr>
          </a:lstStyle>
          <a:p>
            <a:pPr lvl="0"/>
            <a:r>
              <a:rPr lang="en-US"/>
              <a:t>Type to add bullet points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67B8BD-4ADE-7745-8D00-1705BBC4E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extLst>
      <p:ext uri="{BB962C8B-B14F-4D97-AF65-F5344CB8AC3E}">
        <p14:creationId xmlns:p14="http://schemas.microsoft.com/office/powerpoint/2010/main" val="24037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651282" y="1631429"/>
            <a:ext cx="4704140" cy="3915430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3120"/>
            </a:lvl1pPr>
            <a:lvl2pPr marL="446648" indent="0">
              <a:buNone/>
              <a:defRPr sz="2760"/>
            </a:lvl2pPr>
            <a:lvl3pPr marL="893296" indent="0">
              <a:buNone/>
              <a:defRPr sz="2400"/>
            </a:lvl3pPr>
            <a:lvl4pPr marL="1339944" indent="0">
              <a:buNone/>
              <a:defRPr sz="1920"/>
            </a:lvl4pPr>
            <a:lvl5pPr marL="1786591" indent="0">
              <a:buNone/>
              <a:defRPr sz="1920"/>
            </a:lvl5pPr>
            <a:lvl6pPr marL="2233240" indent="0">
              <a:buNone/>
              <a:defRPr sz="1920"/>
            </a:lvl6pPr>
            <a:lvl7pPr marL="2679887" indent="0">
              <a:buNone/>
              <a:defRPr sz="1920"/>
            </a:lvl7pPr>
            <a:lvl8pPr marL="3126535" indent="0">
              <a:buNone/>
              <a:defRPr sz="1920"/>
            </a:lvl8pPr>
            <a:lvl9pPr marL="3573182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883666" y="1638209"/>
            <a:ext cx="5429620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4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883666" y="2312792"/>
            <a:ext cx="5429620" cy="1103614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16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883666" y="3559595"/>
            <a:ext cx="5429620" cy="1987265"/>
          </a:xfrm>
          <a:prstGeom prst="rect">
            <a:avLst/>
          </a:prstGeom>
        </p:spPr>
        <p:txBody>
          <a:bodyPr lIns="74441" tIns="37221" rIns="74441" bIns="37221"/>
          <a:lstStyle>
            <a:lvl1pPr marL="434240" indent="-434240">
              <a:buClr>
                <a:srgbClr val="007A53"/>
              </a:buClr>
              <a:buFont typeface="Lucida Grande"/>
              <a:buChar char="➤"/>
              <a:defRPr sz="216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AA27D5B-95D1-714F-8C21-7C32E0395D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Event Lead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JA WPT Training PPT background.jpg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6565591"/>
            <a:ext cx="12192000" cy="292409"/>
          </a:xfrm>
          <a:prstGeom prst="rect">
            <a:avLst/>
          </a:prstGeom>
        </p:spPr>
      </p:pic>
    </p:spTree>
    <p:custDataLst>
      <p:tags r:id="rId22"/>
    </p:custDataLst>
    <p:extLst>
      <p:ext uri="{BB962C8B-B14F-4D97-AF65-F5344CB8AC3E}">
        <p14:creationId xmlns:p14="http://schemas.microsoft.com/office/powerpoint/2010/main" val="11160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10" r:id="rId15"/>
    <p:sldLayoutId id="2147483702" r:id="rId16"/>
    <p:sldLayoutId id="2147483705" r:id="rId17"/>
    <p:sldLayoutId id="2147483706" r:id="rId18"/>
    <p:sldLayoutId id="2147483707" r:id="rId19"/>
    <p:sldLayoutId id="214748371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893296" rtl="0" eaLnBrk="1" latinLnBrk="0" hangingPunct="1">
        <a:lnSpc>
          <a:spcPct val="90000"/>
        </a:lnSpc>
        <a:spcBef>
          <a:spcPct val="0"/>
        </a:spcBef>
        <a:buNone/>
        <a:defRPr sz="348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75846" indent="-175846" algn="l" defTabSz="893296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25742" indent="-175248" algn="l" defTabSz="893296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053035" indent="-175248" algn="l" defTabSz="893296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78776" indent="-175248" algn="l" defTabSz="893296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0822" indent="-175248" algn="l" defTabSz="893296" rtl="0" eaLnBrk="1" latinLnBrk="0" hangingPunct="1">
        <a:lnSpc>
          <a:spcPct val="100000"/>
        </a:lnSpc>
        <a:spcBef>
          <a:spcPts val="488"/>
        </a:spcBef>
        <a:spcAft>
          <a:spcPts val="488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56563" indent="-223324" algn="l" defTabSz="893296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210" indent="-223324" algn="l" defTabSz="893296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49859" indent="-223324" algn="l" defTabSz="893296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96506" indent="-223324" algn="l" defTabSz="893296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648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296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944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6591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3240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9887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6535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3182" algn="l" defTabSz="893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C10AFB-6F88-8248-9169-57A4A4E5801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64887" y="663330"/>
            <a:ext cx="8592581" cy="661375"/>
          </a:xfrm>
        </p:spPr>
        <p:txBody>
          <a:bodyPr/>
          <a:lstStyle/>
          <a:p>
            <a:r>
              <a:rPr lang="en-US" dirty="0"/>
              <a:t>Fractures, strains and sprains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C9B91-6F86-924A-8AA2-F7BB1E219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8887" y="6302309"/>
            <a:ext cx="2101035" cy="371015"/>
          </a:xfrm>
        </p:spPr>
        <p:txBody>
          <a:bodyPr/>
          <a:lstStyle/>
          <a:p>
            <a:r>
              <a:rPr lang="en-US" dirty="0"/>
              <a:t>26/10/20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3A599E94-711B-4F5D-9D71-B708C347D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3"/>
          <a:stretch/>
        </p:blipFill>
        <p:spPr bwMode="auto">
          <a:xfrm>
            <a:off x="836069" y="1627293"/>
            <a:ext cx="5000625" cy="430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at sounds terrifying | Helth | Know Your Meme">
            <a:extLst>
              <a:ext uri="{FF2B5EF4-FFF2-40B4-BE49-F238E27FC236}">
                <a16:creationId xmlns:a16="http://schemas.microsoft.com/office/drawing/2014/main" id="{C918B3D6-206F-4347-9628-618131C80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77"/>
          <a:stretch/>
        </p:blipFill>
        <p:spPr bwMode="auto">
          <a:xfrm>
            <a:off x="5836694" y="1627293"/>
            <a:ext cx="5833196" cy="22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mong us character but B O N E by OmniSansDremmurr19 on DeviantArt">
            <a:extLst>
              <a:ext uri="{FF2B5EF4-FFF2-40B4-BE49-F238E27FC236}">
                <a16:creationId xmlns:a16="http://schemas.microsoft.com/office/drawing/2014/main" id="{FD637448-4ABF-4CB9-9B75-02964F4D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73" y="3941038"/>
            <a:ext cx="2579337" cy="257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301401"/>
      </p:ext>
    </p:extLst>
  </p:cSld>
  <p:clrMapOvr>
    <a:masterClrMapping/>
  </p:clrMapOvr>
  <p:transition spd="slow" advClick="0" advTm="3403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E92A0D-39A0-4148-98FB-0FD32676C56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5505" y="574554"/>
            <a:ext cx="7042249" cy="661375"/>
          </a:xfrm>
        </p:spPr>
        <p:txBody>
          <a:bodyPr/>
          <a:lstStyle/>
          <a:p>
            <a:r>
              <a:rPr lang="en-GB" dirty="0"/>
              <a:t>Treatment: Spinal Injury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2B0D34-DE06-45A2-93D1-C089C6C62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20525E-452D-48F8-8354-FF686988D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05" y="1450975"/>
            <a:ext cx="7593013" cy="39560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S&amp;S: 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/>
              <a:t>Pain in the neck/back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/>
              <a:t>Tenderness in the neck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/>
              <a:t>Paralysis, weakness, numbness, tingling of limbs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/>
              <a:t>Resistance when trying to straighten neck</a:t>
            </a:r>
          </a:p>
          <a:p>
            <a:pPr lvl="1"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>
                <a:solidFill>
                  <a:srgbClr val="007A53"/>
                </a:solidFill>
              </a:rPr>
              <a:t>Management: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Get the head immobilised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Make sure 999 has been called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Continue secondary survey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GB" dirty="0">
              <a:solidFill>
                <a:srgbClr val="007A53"/>
              </a:solidFill>
            </a:endParaRPr>
          </a:p>
          <a:p>
            <a:pPr lvl="1" eaLnBrk="1" hangingPunct="1">
              <a:defRPr/>
            </a:pPr>
            <a:endParaRPr lang="en-GB" dirty="0"/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9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FFE6F950-D62E-431D-A66F-B4C11795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452" y="1466749"/>
            <a:ext cx="2991253" cy="26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C3B2B8A-4F77-49F1-B7E5-76AE51D0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94" y="710317"/>
            <a:ext cx="3526531" cy="262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ervical Spine MRI (T2W).jpg">
            <a:extLst>
              <a:ext uri="{FF2B5EF4-FFF2-40B4-BE49-F238E27FC236}">
                <a16:creationId xmlns:a16="http://schemas.microsoft.com/office/drawing/2014/main" id="{436EF0FB-A81D-45A8-AE4A-F5C26B5BE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7" y="2023505"/>
            <a:ext cx="2722689" cy="32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D23792CA-21A1-4E08-9995-83DE7307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91" y="3843472"/>
            <a:ext cx="3167210" cy="238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213D2C-D65D-4ACD-B349-16F991AB7CEF}"/>
              </a:ext>
            </a:extLst>
          </p:cNvPr>
          <p:cNvSpPr txBox="1">
            <a:spLocks/>
          </p:cNvSpPr>
          <p:nvPr/>
        </p:nvSpPr>
        <p:spPr>
          <a:xfrm>
            <a:off x="655505" y="574554"/>
            <a:ext cx="7042249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525742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3035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8776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0822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6563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3210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9859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506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Treatment: Spinal Injury</a:t>
            </a:r>
          </a:p>
        </p:txBody>
      </p:sp>
    </p:spTree>
    <p:extLst>
      <p:ext uri="{BB962C8B-B14F-4D97-AF65-F5344CB8AC3E}">
        <p14:creationId xmlns:p14="http://schemas.microsoft.com/office/powerpoint/2010/main" val="10729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2E2723-782F-48A4-A455-E902C28BBEC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5506" y="574554"/>
            <a:ext cx="5807438" cy="661375"/>
          </a:xfrm>
        </p:spPr>
        <p:txBody>
          <a:bodyPr/>
          <a:lstStyle/>
          <a:p>
            <a:r>
              <a:rPr lang="en-GB" dirty="0"/>
              <a:t>Treatment: Fractures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7B2DA0-F3CB-4A0E-8EBB-8B659F5A0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B5A1A6-0F01-40CC-AD36-078A5CE3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05" y="1323974"/>
            <a:ext cx="10459337" cy="5245501"/>
          </a:xfrm>
        </p:spPr>
        <p:txBody>
          <a:bodyPr numCol="2"/>
          <a:lstStyle/>
          <a:p>
            <a:pPr eaLnBrk="1" hangingPunct="1">
              <a:defRPr/>
            </a:pPr>
            <a:r>
              <a:rPr lang="en-GB" sz="2000" dirty="0"/>
              <a:t>S&amp;S: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S</a:t>
            </a:r>
            <a:r>
              <a:rPr lang="en-GB" sz="1800" b="0" dirty="0">
                <a:solidFill>
                  <a:schemeClr val="tx1"/>
                </a:solidFill>
              </a:rPr>
              <a:t>welling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L</a:t>
            </a:r>
            <a:r>
              <a:rPr lang="en-GB" sz="1800" b="0" dirty="0">
                <a:solidFill>
                  <a:schemeClr val="tx1"/>
                </a:solidFill>
              </a:rPr>
              <a:t>oss of</a:t>
            </a:r>
          </a:p>
          <a:p>
            <a:pPr marL="868642" lvl="1" indent="-342900">
              <a:defRPr/>
            </a:pPr>
            <a:r>
              <a:rPr lang="en-GB" sz="1800" b="0" dirty="0">
                <a:solidFill>
                  <a:schemeClr val="tx1"/>
                </a:solidFill>
              </a:rPr>
              <a:t>Sensation</a:t>
            </a:r>
          </a:p>
          <a:p>
            <a:pPr marL="868642" lvl="1" indent="-342900">
              <a:defRPr/>
            </a:pPr>
            <a:r>
              <a:rPr lang="en-GB" sz="1800" b="0" dirty="0">
                <a:solidFill>
                  <a:schemeClr val="tx1"/>
                </a:solidFill>
              </a:rPr>
              <a:t>Circulation</a:t>
            </a:r>
          </a:p>
          <a:p>
            <a:pPr marL="868642" lvl="1" indent="-342900">
              <a:defRPr/>
            </a:pPr>
            <a:r>
              <a:rPr lang="en-GB" sz="1800" dirty="0"/>
              <a:t>Movement</a:t>
            </a:r>
            <a:endParaRPr lang="en-GB" sz="1800" b="0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I</a:t>
            </a:r>
            <a:r>
              <a:rPr lang="en-GB" sz="1800" b="0" dirty="0">
                <a:solidFill>
                  <a:schemeClr val="tx1"/>
                </a:solidFill>
              </a:rPr>
              <a:t>rregularities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P</a:t>
            </a:r>
            <a:r>
              <a:rPr lang="en-GB" sz="1800" b="0" dirty="0">
                <a:solidFill>
                  <a:schemeClr val="tx1"/>
                </a:solidFill>
              </a:rPr>
              <a:t>ain ++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D</a:t>
            </a:r>
            <a:r>
              <a:rPr lang="en-GB" sz="1800" b="0" dirty="0">
                <a:solidFill>
                  <a:schemeClr val="tx1"/>
                </a:solidFill>
              </a:rPr>
              <a:t>eformity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U</a:t>
            </a:r>
            <a:r>
              <a:rPr lang="en-GB" sz="1800" b="0" dirty="0">
                <a:solidFill>
                  <a:schemeClr val="tx1"/>
                </a:solidFill>
              </a:rPr>
              <a:t>nnatural movement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C</a:t>
            </a:r>
            <a:r>
              <a:rPr lang="en-GB" sz="1800" b="0" dirty="0">
                <a:solidFill>
                  <a:schemeClr val="tx1"/>
                </a:solidFill>
              </a:rPr>
              <a:t>repitus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T</a:t>
            </a:r>
            <a:r>
              <a:rPr lang="en-GB" sz="1800" b="0" dirty="0">
                <a:solidFill>
                  <a:schemeClr val="tx1"/>
                </a:solidFill>
              </a:rPr>
              <a:t>enderness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b="0" dirty="0">
                <a:solidFill>
                  <a:schemeClr val="tx1"/>
                </a:solidFill>
              </a:rPr>
              <a:t>Bruising</a:t>
            </a:r>
          </a:p>
          <a:p>
            <a:pPr eaLnBrk="1" hangingPunct="1">
              <a:defRPr/>
            </a:pPr>
            <a:r>
              <a:rPr lang="en-GB" sz="2000" dirty="0">
                <a:solidFill>
                  <a:srgbClr val="007A53"/>
                </a:solidFill>
              </a:rPr>
              <a:t>Management: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</a:rPr>
              <a:t>Control bleeding if open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</a:rPr>
              <a:t>999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</a:rPr>
              <a:t>Immobilise and support the fracture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</a:rPr>
              <a:t>Treat for shock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GB" sz="2000" dirty="0">
              <a:solidFill>
                <a:srgbClr val="007A53"/>
              </a:solidFill>
            </a:endParaRPr>
          </a:p>
          <a:p>
            <a:pPr lvl="1" eaLnBrk="1" hangingPunct="1">
              <a:defRPr/>
            </a:pPr>
            <a:endParaRPr lang="en-GB" sz="2000" dirty="0"/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04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B65BB-D663-4AE2-9CE9-F510AFD8DB9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5505" y="574554"/>
            <a:ext cx="7991345" cy="661375"/>
          </a:xfrm>
        </p:spPr>
        <p:txBody>
          <a:bodyPr/>
          <a:lstStyle/>
          <a:p>
            <a:r>
              <a:rPr lang="en-GB" dirty="0"/>
              <a:t>Immobilisation (Upper Limb)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719884-9449-468A-9CBA-FDC3B5C81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D474E0-D96C-485F-83D3-46C807D69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05" y="1438239"/>
            <a:ext cx="2172003" cy="4496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8BC86B-E9C1-4D30-A977-A7664AD76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58"/>
          <a:stretch/>
        </p:blipFill>
        <p:spPr>
          <a:xfrm>
            <a:off x="3032791" y="1438239"/>
            <a:ext cx="3172700" cy="4496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5CD3D1-09B5-4E3F-B634-0710373CF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64"/>
          <a:stretch/>
        </p:blipFill>
        <p:spPr>
          <a:xfrm>
            <a:off x="6410774" y="1438239"/>
            <a:ext cx="4473530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oxley Box Splint - Adult Size">
            <a:extLst>
              <a:ext uri="{FF2B5EF4-FFF2-40B4-BE49-F238E27FC236}">
                <a16:creationId xmlns:a16="http://schemas.microsoft.com/office/drawing/2014/main" id="{E75A8B13-7641-48A5-ABB0-288F327ED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10" y="3627953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D0A6A1-64AF-4DEA-89FD-455CCAFEE4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6EAD0D6-F788-462A-9EC5-7CF31C04DC15}"/>
              </a:ext>
            </a:extLst>
          </p:cNvPr>
          <p:cNvSpPr txBox="1">
            <a:spLocks/>
          </p:cNvSpPr>
          <p:nvPr/>
        </p:nvSpPr>
        <p:spPr>
          <a:xfrm>
            <a:off x="655505" y="574554"/>
            <a:ext cx="7991345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525742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3035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8776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0822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6563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3210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9859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506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Immobilisation (Lower Limb)</a:t>
            </a:r>
          </a:p>
        </p:txBody>
      </p:sp>
      <p:pic>
        <p:nvPicPr>
          <p:cNvPr id="4098" name="Picture 2" descr="How to treat an open fracture | First Aid for Free">
            <a:extLst>
              <a:ext uri="{FF2B5EF4-FFF2-40B4-BE49-F238E27FC236}">
                <a16:creationId xmlns:a16="http://schemas.microsoft.com/office/drawing/2014/main" id="{B582DA4B-A21E-4A77-825A-ADE56E59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5" y="2643029"/>
            <a:ext cx="4652011" cy="303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4796D6-CE71-4C1E-B139-7095B3DAE534}"/>
              </a:ext>
            </a:extLst>
          </p:cNvPr>
          <p:cNvSpPr txBox="1"/>
          <p:nvPr/>
        </p:nvSpPr>
        <p:spPr>
          <a:xfrm>
            <a:off x="655505" y="209938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Improvised</a:t>
            </a:r>
          </a:p>
        </p:txBody>
      </p:sp>
      <p:pic>
        <p:nvPicPr>
          <p:cNvPr id="4100" name="Picture 4" descr="Frac Immobilisers">
            <a:extLst>
              <a:ext uri="{FF2B5EF4-FFF2-40B4-BE49-F238E27FC236}">
                <a16:creationId xmlns:a16="http://schemas.microsoft.com/office/drawing/2014/main" id="{CA780D48-670B-4E4E-AF84-1B828682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28" y="1751183"/>
            <a:ext cx="3039315" cy="30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2E9180-23CC-4811-BCF9-74DDB944E659}"/>
              </a:ext>
            </a:extLst>
          </p:cNvPr>
          <p:cNvSpPr txBox="1"/>
          <p:nvPr/>
        </p:nvSpPr>
        <p:spPr>
          <a:xfrm>
            <a:off x="7632441" y="1698171"/>
            <a:ext cx="332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Specialised Equipment (AFA+)</a:t>
            </a:r>
          </a:p>
        </p:txBody>
      </p:sp>
    </p:spTree>
    <p:extLst>
      <p:ext uri="{BB962C8B-B14F-4D97-AF65-F5344CB8AC3E}">
        <p14:creationId xmlns:p14="http://schemas.microsoft.com/office/powerpoint/2010/main" val="87931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ce | Ice Blue Medical">
            <a:extLst>
              <a:ext uri="{FF2B5EF4-FFF2-40B4-BE49-F238E27FC236}">
                <a16:creationId xmlns:a16="http://schemas.microsoft.com/office/drawing/2014/main" id="{1D1F05DE-983F-4D1E-B27C-F737E40D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90" y="1433236"/>
            <a:ext cx="4464328" cy="23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41917-F9BB-4FB0-8AD8-AA214BFEE39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5505" y="574554"/>
            <a:ext cx="8577271" cy="661375"/>
          </a:xfrm>
        </p:spPr>
        <p:txBody>
          <a:bodyPr/>
          <a:lstStyle/>
          <a:p>
            <a:r>
              <a:rPr lang="en-GB" dirty="0"/>
              <a:t>Treatment: Strains and Sprains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532B45-1BF2-458A-AB6C-84CAB8DD5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6885E2-B2EB-4028-BC35-DD477F52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05" y="1360288"/>
            <a:ext cx="7593013" cy="3956050"/>
          </a:xfrm>
        </p:spPr>
        <p:txBody>
          <a:bodyPr numCol="2"/>
          <a:lstStyle/>
          <a:p>
            <a:pPr eaLnBrk="1" hangingPunct="1">
              <a:defRPr/>
            </a:pPr>
            <a:r>
              <a:rPr lang="en-GB" dirty="0"/>
              <a:t>S&amp;S: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</a:rPr>
              <a:t>Pain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</a:rPr>
              <a:t>Swelling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</a:rPr>
              <a:t>Bruising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b="0" u="sng" dirty="0">
                <a:solidFill>
                  <a:schemeClr val="tx1"/>
                </a:solidFill>
              </a:rPr>
              <a:t>Limited</a:t>
            </a:r>
            <a:r>
              <a:rPr lang="en-GB" sz="2000" b="0" dirty="0">
                <a:solidFill>
                  <a:schemeClr val="tx1"/>
                </a:solidFill>
              </a:rPr>
              <a:t> mobility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</a:rPr>
              <a:t>No loss of circulation/sensation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</a:rPr>
              <a:t>Popping/snapping feeling if </a:t>
            </a:r>
            <a:r>
              <a:rPr lang="en-GB" sz="2000" b="0" u="sng" dirty="0">
                <a:solidFill>
                  <a:schemeClr val="tx1"/>
                </a:solidFill>
              </a:rPr>
              <a:t>torn</a:t>
            </a:r>
            <a:r>
              <a:rPr lang="en-GB" sz="2000" b="0" dirty="0">
                <a:solidFill>
                  <a:schemeClr val="tx1"/>
                </a:solidFill>
              </a:rPr>
              <a:t> rather than overstretched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sz="2000" b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sz="2000" b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sz="2000" b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sz="2000" b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rgbClr val="007A53"/>
                </a:solidFill>
              </a:rPr>
              <a:t>Management: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0000"/>
                </a:solidFill>
              </a:rPr>
              <a:t>R</a:t>
            </a:r>
            <a:r>
              <a:rPr lang="en-GB" dirty="0">
                <a:solidFill>
                  <a:srgbClr val="000000"/>
                </a:solidFill>
              </a:rPr>
              <a:t>est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0000"/>
                </a:solidFill>
              </a:rPr>
              <a:t>I</a:t>
            </a:r>
            <a:r>
              <a:rPr lang="en-GB" dirty="0">
                <a:solidFill>
                  <a:srgbClr val="000000"/>
                </a:solidFill>
              </a:rPr>
              <a:t>ce 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0000"/>
                </a:solidFill>
              </a:rPr>
              <a:t>C</a:t>
            </a:r>
            <a:r>
              <a:rPr lang="en-GB" dirty="0">
                <a:solidFill>
                  <a:srgbClr val="000000"/>
                </a:solidFill>
              </a:rPr>
              <a:t>omfortable support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0000"/>
                </a:solidFill>
              </a:rPr>
              <a:t>E</a:t>
            </a:r>
            <a:r>
              <a:rPr lang="en-GB" dirty="0">
                <a:solidFill>
                  <a:srgbClr val="000000"/>
                </a:solidFill>
              </a:rPr>
              <a:t>levate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Ibuprofen / Paracetamol</a:t>
            </a:r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Advise seeking further medical advice if problems persist</a:t>
            </a:r>
          </a:p>
          <a:p>
            <a:pPr eaLnBrk="1" hangingPunct="1">
              <a:defRPr/>
            </a:pPr>
            <a:endParaRPr lang="en-GB" dirty="0">
              <a:solidFill>
                <a:srgbClr val="007A53"/>
              </a:solidFill>
            </a:endParaRPr>
          </a:p>
          <a:p>
            <a:pPr lvl="1" eaLnBrk="1" hangingPunct="1">
              <a:defRPr/>
            </a:pPr>
            <a:endParaRPr lang="en-GB" dirty="0"/>
          </a:p>
          <a:p>
            <a:pPr marL="344488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1028" name="Picture 4" descr="Sprains and Strains - First Aid Advice | St John Ambulance">
            <a:extLst>
              <a:ext uri="{FF2B5EF4-FFF2-40B4-BE49-F238E27FC236}">
                <a16:creationId xmlns:a16="http://schemas.microsoft.com/office/drawing/2014/main" id="{1F6F57AC-03D7-42ED-91DF-FEEFF0A7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300" y="3632251"/>
            <a:ext cx="2651195" cy="265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10FA38-19B0-462E-8BAA-A610FD150D18}"/>
              </a:ext>
            </a:extLst>
          </p:cNvPr>
          <p:cNvSpPr txBox="1">
            <a:spLocks noChangeArrowheads="1"/>
          </p:cNvSpPr>
          <p:nvPr/>
        </p:nvSpPr>
        <p:spPr>
          <a:xfrm>
            <a:off x="774700" y="746125"/>
            <a:ext cx="7593013" cy="1241425"/>
          </a:xfrm>
          <a:prstGeom prst="rect">
            <a:avLst/>
          </a:prstGeom>
        </p:spPr>
        <p:txBody>
          <a:bodyPr/>
          <a:lstStyle>
            <a:lvl1pPr algn="l" defTabSz="8932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8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/>
              <a:t>Fractures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3364D19-50DA-413A-A700-5F560EE9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541463"/>
            <a:ext cx="19050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result for closed fracture picture">
            <a:extLst>
              <a:ext uri="{FF2B5EF4-FFF2-40B4-BE49-F238E27FC236}">
                <a16:creationId xmlns:a16="http://schemas.microsoft.com/office/drawing/2014/main" id="{BDC24985-8565-4174-B2BA-B9B6538D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93675"/>
            <a:ext cx="35210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age result for closed fracture picture">
            <a:extLst>
              <a:ext uri="{FF2B5EF4-FFF2-40B4-BE49-F238E27FC236}">
                <a16:creationId xmlns:a16="http://schemas.microsoft.com/office/drawing/2014/main" id="{E52D0433-590F-4D53-858F-FD6B686E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433888"/>
            <a:ext cx="27146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Image result for femur fracture">
            <a:extLst>
              <a:ext uri="{FF2B5EF4-FFF2-40B4-BE49-F238E27FC236}">
                <a16:creationId xmlns:a16="http://schemas.microsoft.com/office/drawing/2014/main" id="{96EAE81C-492C-4122-84A4-E6983520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203200"/>
            <a:ext cx="212725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Image result for femur fracture">
            <a:extLst>
              <a:ext uri="{FF2B5EF4-FFF2-40B4-BE49-F238E27FC236}">
                <a16:creationId xmlns:a16="http://schemas.microsoft.com/office/drawing/2014/main" id="{219CC0C8-0492-4C38-BA65-EF0B31A0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987550"/>
            <a:ext cx="35702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Image result for femur fracture">
            <a:extLst>
              <a:ext uri="{FF2B5EF4-FFF2-40B4-BE49-F238E27FC236}">
                <a16:creationId xmlns:a16="http://schemas.microsoft.com/office/drawing/2014/main" id="{F9DEDE25-BBFD-4EAB-AF38-8D3927886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698875"/>
            <a:ext cx="272256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Image result for tib fib fracture">
            <a:extLst>
              <a:ext uri="{FF2B5EF4-FFF2-40B4-BE49-F238E27FC236}">
                <a16:creationId xmlns:a16="http://schemas.microsoft.com/office/drawing/2014/main" id="{938C9E78-89BD-40E7-B707-F4247B01C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6"/>
          <a:stretch>
            <a:fillRect/>
          </a:stretch>
        </p:blipFill>
        <p:spPr bwMode="auto">
          <a:xfrm>
            <a:off x="4098925" y="4514850"/>
            <a:ext cx="185737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1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186032A-8B05-4F2C-B6A7-BD5043D5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49" y="231709"/>
            <a:ext cx="3533775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ECDB-C078-4408-A4D9-C78444E15FF7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 dirty="0"/>
              <a:t>The Skeleton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38F4D-86C5-4BB4-A539-670CA58FD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D49A93-8209-4B1A-9FB8-92ECC47D0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6849" y="4852922"/>
            <a:ext cx="371475" cy="138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Whitney Book" pitchFamily="50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Whitney Book" pitchFamily="50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D63E66-D6F5-4ABC-BCA4-21366880C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374" y="5029134"/>
            <a:ext cx="371475" cy="138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Whitney Book" pitchFamily="50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Whitney Book" pitchFamily="50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9133CE-0A9D-4F76-A383-59FEC1F9C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374" y="3855972"/>
            <a:ext cx="371475" cy="138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Whitney Book" pitchFamily="50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Whitney Book" pitchFamily="50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D49306-6EEA-4153-B285-E4A34E786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2474" y="2762184"/>
            <a:ext cx="371475" cy="138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Whitney Book" pitchFamily="50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Whitney Book" pitchFamily="50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66081F-5CCB-4666-B732-19E09569F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3424" y="2568509"/>
            <a:ext cx="371475" cy="138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Whitney Book" pitchFamily="50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Whitney Book" pitchFamily="50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F79F55-E841-47CF-B15D-31CCF9DD3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961" y="3128897"/>
            <a:ext cx="468313" cy="138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Whitney Book" pitchFamily="50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Whitney Book" pitchFamily="50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71247E-911E-46BD-9219-B6D12D31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874" y="3501959"/>
            <a:ext cx="406400" cy="138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Whitney Book" pitchFamily="50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Whitney Book" pitchFamily="50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292A8AC-743A-4C94-9215-24E16BC6ED3D}"/>
              </a:ext>
            </a:extLst>
          </p:cNvPr>
          <p:cNvSpPr>
            <a:spLocks noChangeArrowheads="1"/>
          </p:cNvSpPr>
          <p:nvPr/>
        </p:nvSpPr>
        <p:spPr bwMode="auto">
          <a:xfrm rot="9983198">
            <a:off x="10493961" y="2622484"/>
            <a:ext cx="1022350" cy="79375"/>
          </a:xfrm>
          <a:prstGeom prst="rightArrow">
            <a:avLst>
              <a:gd name="adj1" fmla="val 50000"/>
              <a:gd name="adj2" fmla="val 50804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Whitney Book" pitchFamily="50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Whitney Book" pitchFamily="50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991334-C924-4369-8747-02951C62C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299" y="1808097"/>
            <a:ext cx="371475" cy="138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Whitney Book" pitchFamily="50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Whitney Book" pitchFamily="50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906CDA-D987-488B-BED6-457D324EC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8099" y="1109597"/>
            <a:ext cx="371475" cy="1381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Whitney Book" pitchFamily="50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Whitney Book" pitchFamily="50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38B4A9B-CAE2-46CA-8D39-01B82128D6FA}"/>
              </a:ext>
            </a:extLst>
          </p:cNvPr>
          <p:cNvSpPr>
            <a:spLocks noChangeArrowheads="1"/>
          </p:cNvSpPr>
          <p:nvPr/>
        </p:nvSpPr>
        <p:spPr bwMode="auto">
          <a:xfrm rot="10418945">
            <a:off x="10163761" y="1111184"/>
            <a:ext cx="1023938" cy="80963"/>
          </a:xfrm>
          <a:prstGeom prst="rightArrow">
            <a:avLst>
              <a:gd name="adj1" fmla="val 50000"/>
              <a:gd name="adj2" fmla="val 4988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Whitney Book" pitchFamily="50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Whitney Book" pitchFamily="50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99656B-AF9D-4FB6-B848-A4DAB3F34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6199" y="933384"/>
            <a:ext cx="371475" cy="138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Whitney Book" pitchFamily="50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Whitney Book" pitchFamily="50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DC46E2-0F96-498B-8624-25F57A69E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4449" y="606359"/>
            <a:ext cx="371475" cy="138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Whitney Book" pitchFamily="50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Whitney Book" pitchFamily="50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08CB03-DE4D-42DD-AAE0-47D50F2E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02" y="1298509"/>
            <a:ext cx="1939310" cy="524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C742D6-8638-41F8-9677-40EA9E8EFCCE}"/>
              </a:ext>
            </a:extLst>
          </p:cNvPr>
          <p:cNvSpPr txBox="1"/>
          <p:nvPr/>
        </p:nvSpPr>
        <p:spPr>
          <a:xfrm>
            <a:off x="3142695" y="1500326"/>
            <a:ext cx="395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A53"/>
                </a:solidFill>
              </a:rPr>
              <a:t>Main Functions: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7537BA-3308-450A-9CF1-597CE37624F6}"/>
              </a:ext>
            </a:extLst>
          </p:cNvPr>
          <p:cNvSpPr txBox="1"/>
          <p:nvPr/>
        </p:nvSpPr>
        <p:spPr>
          <a:xfrm>
            <a:off x="3142695" y="2086251"/>
            <a:ext cx="498925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/>
              <a:t>Support</a:t>
            </a:r>
          </a:p>
          <a:p>
            <a:pPr lvl="1"/>
            <a:r>
              <a:rPr lang="en-GB" sz="1400" dirty="0"/>
              <a:t>- Gives us our shape!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Storage</a:t>
            </a:r>
          </a:p>
          <a:p>
            <a:pPr lvl="1"/>
            <a:r>
              <a:rPr lang="en-GB" sz="1400" dirty="0"/>
              <a:t>- Stores useful minerals such as calcium and phosphorus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Movement</a:t>
            </a:r>
          </a:p>
          <a:p>
            <a:pPr lvl="1"/>
            <a:r>
              <a:rPr lang="en-GB" sz="1400" dirty="0"/>
              <a:t>- Joints allow for the attachment of muscles and ligaments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Protection</a:t>
            </a:r>
          </a:p>
          <a:p>
            <a:pPr lvl="1"/>
            <a:r>
              <a:rPr lang="en-GB" sz="1400" dirty="0"/>
              <a:t>- Protects vital organs such as the brain, lungs and heart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F9791-5F5D-4FE0-8CEB-BA9BE06DCAEA}"/>
              </a:ext>
            </a:extLst>
          </p:cNvPr>
          <p:cNvSpPr txBox="1"/>
          <p:nvPr/>
        </p:nvSpPr>
        <p:spPr>
          <a:xfrm>
            <a:off x="11108324" y="933384"/>
            <a:ext cx="1104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Vertebrae/Spine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02AEB5-76A9-44B3-8576-DF2E4070D3F0}"/>
              </a:ext>
            </a:extLst>
          </p:cNvPr>
          <p:cNvSpPr txBox="1"/>
          <p:nvPr/>
        </p:nvSpPr>
        <p:spPr>
          <a:xfrm>
            <a:off x="11493105" y="2415950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Hip</a:t>
            </a:r>
          </a:p>
        </p:txBody>
      </p:sp>
      <p:pic>
        <p:nvPicPr>
          <p:cNvPr id="6146" name="Picture 2" descr="DIAGRAM] Skull Bone Diagram FULL Version HD Quality Bone Diagram -  STATECHARTDIAGRAM.PACHUKA.IT">
            <a:extLst>
              <a:ext uri="{FF2B5EF4-FFF2-40B4-BE49-F238E27FC236}">
                <a16:creationId xmlns:a16="http://schemas.microsoft.com/office/drawing/2014/main" id="{E5AB262E-1B3A-489D-B86C-D6A8C005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44" y="78334"/>
            <a:ext cx="1868192" cy="25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6">
            <a:extLst>
              <a:ext uri="{FF2B5EF4-FFF2-40B4-BE49-F238E27FC236}">
                <a16:creationId xmlns:a16="http://schemas.microsoft.com/office/drawing/2014/main" id="{C34D8491-2301-40C1-B196-F9352DB13DB7}"/>
              </a:ext>
            </a:extLst>
          </p:cNvPr>
          <p:cNvSpPr/>
          <p:nvPr/>
        </p:nvSpPr>
        <p:spPr>
          <a:xfrm>
            <a:off x="7510509" y="2309897"/>
            <a:ext cx="4401903" cy="3994145"/>
          </a:xfrm>
          <a:prstGeom prst="star5">
            <a:avLst>
              <a:gd name="adj" fmla="val 34171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067B5C0-566A-4780-8EFA-7081A2D3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221" y="3611777"/>
            <a:ext cx="6515655" cy="19551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33DAAE-BFC0-455D-91FF-ECF3BF6CF617}"/>
              </a:ext>
            </a:extLst>
          </p:cNvPr>
          <p:cNvSpPr txBox="1"/>
          <p:nvPr/>
        </p:nvSpPr>
        <p:spPr>
          <a:xfrm>
            <a:off x="666380" y="2134504"/>
            <a:ext cx="6098404" cy="578698"/>
          </a:xfrm>
          <a:prstGeom prst="rect">
            <a:avLst/>
          </a:prstGeom>
        </p:spPr>
        <p:txBody>
          <a:bodyPr lIns="74441" tIns="37221" rIns="74441" bIns="37221" rtlCol="0">
            <a:normAutofit/>
          </a:bodyPr>
          <a:lstStyle/>
          <a:p>
            <a:pPr defTabSz="893296">
              <a:lnSpc>
                <a:spcPct val="90000"/>
              </a:lnSpc>
              <a:spcBef>
                <a:spcPts val="488"/>
              </a:spcBef>
              <a:spcAft>
                <a:spcPts val="488"/>
              </a:spcAft>
            </a:pPr>
            <a:r>
              <a:rPr lang="en-US" sz="1700" b="1" i="1" kern="1200" dirty="0">
                <a:latin typeface="Arial (heading)"/>
                <a:ea typeface="+mn-ea"/>
                <a:cs typeface="Arial (heading)"/>
              </a:rPr>
              <a:t>“A fracture is present when there is a loss of continuity in the substance of bone.”</a:t>
            </a:r>
            <a:endParaRPr lang="en-US" sz="1700" b="1" kern="1200" dirty="0">
              <a:latin typeface="Arial (heading)"/>
              <a:ea typeface="+mn-ea"/>
              <a:cs typeface="Arial (heading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EA82A-AEF2-4695-95BF-6EAB2CF7D1C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5506" y="574554"/>
            <a:ext cx="5429620" cy="661375"/>
          </a:xfrm>
        </p:spPr>
        <p:txBody>
          <a:bodyPr lIns="74441" tIns="37221" rIns="74441" bIns="37221">
            <a:normAutofit/>
          </a:bodyPr>
          <a:lstStyle/>
          <a:p>
            <a:pPr>
              <a:spcBef>
                <a:spcPts val="488"/>
              </a:spcBef>
              <a:defRPr/>
            </a:pPr>
            <a:r>
              <a:rPr lang="en-US" sz="4100" b="1" kern="1200" dirty="0">
                <a:latin typeface="+mj-lt"/>
                <a:ea typeface="+mj-ea"/>
                <a:cs typeface="+mj-cs"/>
              </a:rPr>
              <a:t>What is a Fracture?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76E3A9E-01CD-448F-924B-CF584C755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9913" y="6318935"/>
            <a:ext cx="2101035" cy="37101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77CD2-E299-4280-8FF7-1CC03336A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876" y="157442"/>
            <a:ext cx="2434572" cy="2418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F1B04-B89E-46E3-A18F-109DE94E5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448" y="168050"/>
            <a:ext cx="2423964" cy="2408052"/>
          </a:xfrm>
          <a:prstGeom prst="rect">
            <a:avLst/>
          </a:prstGeom>
        </p:spPr>
      </p:pic>
      <p:pic>
        <p:nvPicPr>
          <p:cNvPr id="14" name="Picture 2" descr="Image result for open fracture">
            <a:extLst>
              <a:ext uri="{FF2B5EF4-FFF2-40B4-BE49-F238E27FC236}">
                <a16:creationId xmlns:a16="http://schemas.microsoft.com/office/drawing/2014/main" id="{B1AB7C9B-E3EA-4CBA-B5D4-21512EDC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7"/>
          <a:stretch>
            <a:fillRect/>
          </a:stretch>
        </p:blipFill>
        <p:spPr bwMode="auto">
          <a:xfrm>
            <a:off x="8416891" y="3429000"/>
            <a:ext cx="2580300" cy="256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545659-6355-4AFF-9246-6FD5C0DA457A}"/>
              </a:ext>
            </a:extLst>
          </p:cNvPr>
          <p:cNvSpPr txBox="1"/>
          <p:nvPr/>
        </p:nvSpPr>
        <p:spPr>
          <a:xfrm>
            <a:off x="4403325" y="1235929"/>
            <a:ext cx="183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(Also known as a break)</a:t>
            </a:r>
          </a:p>
        </p:txBody>
      </p:sp>
    </p:spTree>
    <p:extLst>
      <p:ext uri="{BB962C8B-B14F-4D97-AF65-F5344CB8AC3E}">
        <p14:creationId xmlns:p14="http://schemas.microsoft.com/office/powerpoint/2010/main" val="38751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9345C04-0149-419C-B38A-B710CE3A65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5505" y="574554"/>
            <a:ext cx="7760707" cy="661375"/>
          </a:xfrm>
        </p:spPr>
        <p:txBody>
          <a:bodyPr/>
          <a:lstStyle/>
          <a:p>
            <a:r>
              <a:rPr lang="en-GB" dirty="0"/>
              <a:t>What about a dislocation?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85080B-D353-4311-B612-E0D07C6A0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56FED2-D406-4F77-89AD-65554BADED89}"/>
              </a:ext>
            </a:extLst>
          </p:cNvPr>
          <p:cNvSpPr txBox="1"/>
          <p:nvPr/>
        </p:nvSpPr>
        <p:spPr>
          <a:xfrm>
            <a:off x="655505" y="1566333"/>
            <a:ext cx="7733894" cy="578698"/>
          </a:xfrm>
          <a:prstGeom prst="rect">
            <a:avLst/>
          </a:prstGeom>
        </p:spPr>
        <p:txBody>
          <a:bodyPr lIns="74441" tIns="37221" rIns="74441" bIns="37221" rtlCol="0">
            <a:normAutofit/>
          </a:bodyPr>
          <a:lstStyle/>
          <a:p>
            <a:pPr defTabSz="893296">
              <a:lnSpc>
                <a:spcPct val="90000"/>
              </a:lnSpc>
              <a:spcBef>
                <a:spcPts val="488"/>
              </a:spcBef>
              <a:spcAft>
                <a:spcPts val="488"/>
              </a:spcAft>
            </a:pPr>
            <a:r>
              <a:rPr lang="en-GB" sz="1700" b="1" i="1" dirty="0">
                <a:latin typeface="Arial" charset="0"/>
              </a:rPr>
              <a:t>“A complete loss of contact between the articulating surfaces of a joint”</a:t>
            </a:r>
            <a:endParaRPr lang="en-US" sz="1700" b="1" kern="1200" dirty="0">
              <a:latin typeface="Arial (heading)"/>
              <a:ea typeface="+mn-ea"/>
              <a:cs typeface="Arial (heading)"/>
            </a:endParaRPr>
          </a:p>
        </p:txBody>
      </p:sp>
      <p:pic>
        <p:nvPicPr>
          <p:cNvPr id="2050" name="Picture 2" descr="Normal shoulder | Radiology Case | Radiopaedia.org">
            <a:extLst>
              <a:ext uri="{FF2B5EF4-FFF2-40B4-BE49-F238E27FC236}">
                <a16:creationId xmlns:a16="http://schemas.microsoft.com/office/drawing/2014/main" id="{CA1C06D5-3D8E-49B6-A41B-ECA32B24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6" y="3111759"/>
            <a:ext cx="2266754" cy="22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houlder dislocation | Radiology Reference Article | Radiopaedia.org">
            <a:extLst>
              <a:ext uri="{FF2B5EF4-FFF2-40B4-BE49-F238E27FC236}">
                <a16:creationId xmlns:a16="http://schemas.microsoft.com/office/drawing/2014/main" id="{123AC683-0F30-4835-8294-4064AF313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158" y="3111759"/>
            <a:ext cx="2266755" cy="22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3D6BDA-35BC-4319-91BA-CE0DA6A0F4B1}"/>
              </a:ext>
            </a:extLst>
          </p:cNvPr>
          <p:cNvCxnSpPr>
            <a:cxnSpLocks/>
          </p:cNvCxnSpPr>
          <p:nvPr/>
        </p:nvCxnSpPr>
        <p:spPr>
          <a:xfrm>
            <a:off x="4971495" y="4245136"/>
            <a:ext cx="2157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FDEB8C-3BFE-4200-BDC1-34A5AA4083A8}"/>
              </a:ext>
            </a:extLst>
          </p:cNvPr>
          <p:cNvSpPr txBox="1">
            <a:spLocks/>
          </p:cNvSpPr>
          <p:nvPr/>
        </p:nvSpPr>
        <p:spPr>
          <a:xfrm>
            <a:off x="443610" y="331101"/>
            <a:ext cx="7593013" cy="3956050"/>
          </a:xfrm>
          <a:prstGeom prst="rect">
            <a:avLst/>
          </a:prstGeom>
        </p:spPr>
        <p:txBody>
          <a:bodyPr/>
          <a:lstStyle>
            <a:lvl1pPr marL="175846" indent="-175846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5742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3035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8776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0822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6563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3210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9859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506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/>
              <a:t>Muscles</a:t>
            </a:r>
          </a:p>
          <a:p>
            <a:pPr marL="0" indent="0">
              <a:buNone/>
              <a:defRPr/>
            </a:pPr>
            <a:r>
              <a:rPr lang="en-GB" sz="1600" dirty="0"/>
              <a:t>	- Elastic soft tissue</a:t>
            </a:r>
          </a:p>
          <a:p>
            <a:pPr marL="0" indent="0">
              <a:buNone/>
              <a:defRPr/>
            </a:pPr>
            <a:r>
              <a:rPr lang="en-GB" sz="1600" dirty="0"/>
              <a:t>	- Set up in opposing pairs</a:t>
            </a:r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/>
              <a:t>Tendons (muscle to bone)</a:t>
            </a:r>
          </a:p>
          <a:p>
            <a:pPr marL="0" indent="0">
              <a:buNone/>
              <a:defRPr/>
            </a:pPr>
            <a:r>
              <a:rPr lang="en-GB" sz="1600" dirty="0"/>
              <a:t>	- Join muscles to bone</a:t>
            </a:r>
          </a:p>
          <a:p>
            <a:pPr marL="0" indent="0">
              <a:buNone/>
              <a:defRPr/>
            </a:pPr>
            <a:r>
              <a:rPr lang="en-GB" sz="1600" dirty="0"/>
              <a:t>	- Transfer force</a:t>
            </a:r>
          </a:p>
          <a:p>
            <a:pPr marL="0" indent="0">
              <a:buNone/>
              <a:defRPr/>
            </a:pPr>
            <a:r>
              <a:rPr lang="en-GB" sz="1600" dirty="0"/>
              <a:t>	- Tough, non-elastic</a:t>
            </a:r>
          </a:p>
          <a:p>
            <a:pPr marL="342900" indent="-342900">
              <a:defRPr/>
            </a:pPr>
            <a:endParaRPr lang="en-GB" sz="1600" dirty="0"/>
          </a:p>
          <a:p>
            <a:pPr>
              <a:defRPr/>
            </a:pPr>
            <a:r>
              <a:rPr lang="en-GB" sz="1600" dirty="0"/>
              <a:t>Ligaments (bone to bone)</a:t>
            </a:r>
          </a:p>
          <a:p>
            <a:pPr marL="0" indent="0">
              <a:buNone/>
              <a:defRPr/>
            </a:pPr>
            <a:r>
              <a:rPr lang="en-GB" sz="1600" dirty="0"/>
              <a:t>	- Hold bones together</a:t>
            </a:r>
          </a:p>
          <a:p>
            <a:pPr marL="0" indent="0">
              <a:buNone/>
              <a:defRPr/>
            </a:pPr>
            <a:r>
              <a:rPr lang="en-GB" sz="1600" dirty="0"/>
              <a:t>	- Stabilise joints</a:t>
            </a:r>
          </a:p>
          <a:p>
            <a:pPr marL="0" indent="0">
              <a:buNone/>
              <a:defRPr/>
            </a:pPr>
            <a:r>
              <a:rPr lang="en-GB" sz="1600" dirty="0"/>
              <a:t>	- Elastic</a:t>
            </a:r>
          </a:p>
          <a:p>
            <a:pPr marL="0" indent="0">
              <a:buNone/>
              <a:defRPr/>
            </a:pPr>
            <a:endParaRPr lang="en-GB" sz="1600" dirty="0"/>
          </a:p>
          <a:p>
            <a:pPr marL="0" indent="0">
              <a:buNone/>
              <a:defRPr/>
            </a:pPr>
            <a:endParaRPr lang="en-GB" sz="16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E57A7B8-DE25-41D8-803B-F4FCE215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"/>
          <a:stretch>
            <a:fillRect/>
          </a:stretch>
        </p:blipFill>
        <p:spPr bwMode="auto">
          <a:xfrm>
            <a:off x="10476706" y="1101672"/>
            <a:ext cx="1357679" cy="522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Tendon vs. ligament: MedlinePlus Medical Encyclopedia Image">
            <a:extLst>
              <a:ext uri="{FF2B5EF4-FFF2-40B4-BE49-F238E27FC236}">
                <a16:creationId xmlns:a16="http://schemas.microsoft.com/office/drawing/2014/main" id="{989DFB89-8FD4-40DC-9F9E-B16C0AC7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89" y="1967227"/>
            <a:ext cx="5343617" cy="42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D5749A-EC90-4200-BAE6-A4348534D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E90EF-2F10-41AB-A1C3-AD07F7A413A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83666" y="2194791"/>
            <a:ext cx="10100545" cy="1103614"/>
          </a:xfrm>
        </p:spPr>
        <p:txBody>
          <a:bodyPr/>
          <a:lstStyle/>
          <a:p>
            <a:r>
              <a:rPr lang="en-GB" dirty="0"/>
              <a:t>The overstretching or tearing of ligaments. A common sprain is the ankle.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B73704-70C3-45AB-96FE-50EC873EE9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F7BB47C-3174-4A18-94AA-106C3BB02D2B}"/>
              </a:ext>
            </a:extLst>
          </p:cNvPr>
          <p:cNvSpPr txBox="1">
            <a:spLocks/>
          </p:cNvSpPr>
          <p:nvPr/>
        </p:nvSpPr>
        <p:spPr>
          <a:xfrm>
            <a:off x="883666" y="2974185"/>
            <a:ext cx="10100545" cy="57869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None/>
              <a:defRPr sz="2400" b="1" kern="1200">
                <a:solidFill>
                  <a:srgbClr val="009F4D"/>
                </a:solidFill>
                <a:latin typeface="Arial (heading)"/>
                <a:ea typeface="+mn-ea"/>
                <a:cs typeface="Arial (heading)"/>
              </a:defRPr>
            </a:lvl1pPr>
            <a:lvl2pPr marL="525742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3035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8776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0822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6563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3210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9859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506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Strains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C308DB-19D3-4EB1-B61A-3F4CC5547C27}"/>
              </a:ext>
            </a:extLst>
          </p:cNvPr>
          <p:cNvSpPr txBox="1">
            <a:spLocks/>
          </p:cNvSpPr>
          <p:nvPr/>
        </p:nvSpPr>
        <p:spPr>
          <a:xfrm>
            <a:off x="883666" y="3530767"/>
            <a:ext cx="10100545" cy="1103614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None/>
              <a:defRPr sz="216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5742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2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3035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8776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0822" indent="-175248" algn="l" defTabSz="893296" rtl="0" eaLnBrk="1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6563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3210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9859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506" indent="-223324" algn="l" defTabSz="893296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overstretching or tearing of muscles and tendons. Examples are straining your hamstring or lower back.</a:t>
            </a:r>
          </a:p>
        </p:txBody>
      </p:sp>
    </p:spTree>
    <p:extLst>
      <p:ext uri="{BB962C8B-B14F-4D97-AF65-F5344CB8AC3E}">
        <p14:creationId xmlns:p14="http://schemas.microsoft.com/office/powerpoint/2010/main" val="16021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CAC1BD-CE17-4B14-AA9D-4B7FEF594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227199-039E-41D2-93EC-187AB47A75B5}"/>
              </a:ext>
            </a:extLst>
          </p:cNvPr>
          <p:cNvSpPr txBox="1">
            <a:spLocks noChangeArrowheads="1"/>
          </p:cNvSpPr>
          <p:nvPr/>
        </p:nvSpPr>
        <p:spPr>
          <a:xfrm>
            <a:off x="685924" y="621838"/>
            <a:ext cx="7593013" cy="1241425"/>
          </a:xfrm>
          <a:prstGeom prst="rect">
            <a:avLst/>
          </a:prstGeom>
        </p:spPr>
        <p:txBody>
          <a:bodyPr/>
          <a:lstStyle>
            <a:lvl1pPr algn="l" defTabSz="8932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8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>
                <a:solidFill>
                  <a:srgbClr val="007A53"/>
                </a:solidFill>
              </a:rPr>
              <a:t>Mechanisms of injury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0C26BC-70C5-479D-8899-AFA867ECA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24" y="1777538"/>
            <a:ext cx="7593013" cy="39560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What is a mechanism of injury?</a:t>
            </a:r>
          </a:p>
          <a:p>
            <a:pPr eaLnBrk="1" hangingPunct="1"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What mechanisms of injury could lead to: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Sprains/strains/tears?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Spinal Injuries?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Fractures?</a:t>
            </a:r>
          </a:p>
        </p:txBody>
      </p:sp>
    </p:spTree>
    <p:extLst>
      <p:ext uri="{BB962C8B-B14F-4D97-AF65-F5344CB8AC3E}">
        <p14:creationId xmlns:p14="http://schemas.microsoft.com/office/powerpoint/2010/main" val="20901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E9D5B3F-A113-44EB-A904-7F530C891B01}"/>
              </a:ext>
            </a:extLst>
          </p:cNvPr>
          <p:cNvSpPr txBox="1">
            <a:spLocks noChangeArrowheads="1"/>
          </p:cNvSpPr>
          <p:nvPr/>
        </p:nvSpPr>
        <p:spPr>
          <a:xfrm>
            <a:off x="774700" y="746125"/>
            <a:ext cx="7593013" cy="1241425"/>
          </a:xfrm>
          <a:prstGeom prst="rect">
            <a:avLst/>
          </a:prstGeom>
        </p:spPr>
        <p:txBody>
          <a:bodyPr/>
          <a:lstStyle>
            <a:lvl1pPr algn="l" defTabSz="8932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8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Mechanisms of injury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BD8DE0-563C-4544-A119-58D3E6F2B6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4700" y="1901825"/>
            <a:ext cx="7593013" cy="3956050"/>
          </a:xfrm>
        </p:spPr>
        <p:txBody>
          <a:bodyPr/>
          <a:lstStyle/>
          <a:p>
            <a:pPr marL="342900" indent="-342900" eaLnBrk="1" hangingPunct="1">
              <a:buFontTx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Sporting injury</a:t>
            </a:r>
          </a:p>
          <a:p>
            <a:pPr marL="342900" indent="-342900" eaLnBrk="1" hangingPunct="1">
              <a:buFontTx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Falls</a:t>
            </a:r>
          </a:p>
          <a:p>
            <a:pPr marL="342900" indent="-342900" eaLnBrk="1" hangingPunct="1">
              <a:buFontTx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Car/motorbike accidents</a:t>
            </a:r>
          </a:p>
          <a:p>
            <a:pPr marL="342900" indent="-342900" eaLnBrk="1" hangingPunct="1">
              <a:buFontTx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Pedestrians/Bicycle vs Vehicles</a:t>
            </a:r>
          </a:p>
          <a:p>
            <a:pPr marL="342900" indent="-342900" eaLnBrk="1" hangingPunct="1">
              <a:buFontTx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Fall from height</a:t>
            </a:r>
          </a:p>
          <a:p>
            <a:pPr marL="342900" indent="-342900" eaLnBrk="1" hangingPunct="1">
              <a:buFontTx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Fall from horse</a:t>
            </a:r>
          </a:p>
          <a:p>
            <a:pPr marL="342900" indent="-342900" eaLnBrk="1" hangingPunct="1">
              <a:buFontTx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Fighting/violence</a:t>
            </a:r>
          </a:p>
          <a:p>
            <a:pPr marL="342900" indent="-342900" eaLnBrk="1" hangingPunct="1">
              <a:buFontTx/>
              <a:buChar char="•"/>
            </a:pPr>
            <a:endParaRPr lang="en-GB" altLang="en-US" dirty="0">
              <a:solidFill>
                <a:schemeClr val="tx1"/>
              </a:solidFill>
            </a:endParaRPr>
          </a:p>
          <a:p>
            <a:pPr marL="342900" indent="-342900" eaLnBrk="1" hangingPunct="1">
              <a:buFontTx/>
              <a:buChar char="•"/>
            </a:pPr>
            <a:endParaRPr lang="en-GB" altLang="en-US" dirty="0">
              <a:solidFill>
                <a:schemeClr val="tx1"/>
              </a:solidFill>
            </a:endParaRPr>
          </a:p>
          <a:p>
            <a:pPr marL="342900" indent="-342900" eaLnBrk="1" hangingPunct="1">
              <a:buFontTx/>
              <a:buChar char="•"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95DA048-81B3-4177-A4ED-D71761A3EFCA}"/>
              </a:ext>
            </a:extLst>
          </p:cNvPr>
          <p:cNvSpPr/>
          <p:nvPr/>
        </p:nvSpPr>
        <p:spPr>
          <a:xfrm>
            <a:off x="3613212" y="1901825"/>
            <a:ext cx="506027" cy="956785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B67567-2582-496C-AAC3-FC11D4C63451}"/>
              </a:ext>
            </a:extLst>
          </p:cNvPr>
          <p:cNvSpPr txBox="1"/>
          <p:nvPr/>
        </p:nvSpPr>
        <p:spPr>
          <a:xfrm>
            <a:off x="4190260" y="2195551"/>
            <a:ext cx="303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Strains/Sprains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BF54D4F-3B58-482C-89F2-BC5F89508FA7}"/>
              </a:ext>
            </a:extLst>
          </p:cNvPr>
          <p:cNvSpPr/>
          <p:nvPr/>
        </p:nvSpPr>
        <p:spPr>
          <a:xfrm>
            <a:off x="6096000" y="1987550"/>
            <a:ext cx="506027" cy="3347930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C6C3CD-E20C-4097-8FD8-A4F8581033F4}"/>
              </a:ext>
            </a:extLst>
          </p:cNvPr>
          <p:cNvSpPr txBox="1"/>
          <p:nvPr/>
        </p:nvSpPr>
        <p:spPr>
          <a:xfrm>
            <a:off x="6602027" y="3449380"/>
            <a:ext cx="303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Fractures</a:t>
            </a:r>
          </a:p>
        </p:txBody>
      </p:sp>
      <p:pic>
        <p:nvPicPr>
          <p:cNvPr id="13" name="Picture 5" descr="Ryan Shawcross Horrific Ankle Injury Leicester vs Stoke 27/07/2019 Friendly  Match - YouTube">
            <a:extLst>
              <a:ext uri="{FF2B5EF4-FFF2-40B4-BE49-F238E27FC236}">
                <a16:creationId xmlns:a16="http://schemas.microsoft.com/office/drawing/2014/main" id="{937F95F7-C321-434D-A5D2-E2F10FC7E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9907" r="33684" b="8503"/>
          <a:stretch/>
        </p:blipFill>
        <p:spPr bwMode="auto">
          <a:xfrm>
            <a:off x="8898325" y="4026713"/>
            <a:ext cx="3173524" cy="24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Stoke captain Ryan Shawcross suffers horror ankle injury before being taken  off on stretcher | Daily Mail Online">
            <a:extLst>
              <a:ext uri="{FF2B5EF4-FFF2-40B4-BE49-F238E27FC236}">
                <a16:creationId xmlns:a16="http://schemas.microsoft.com/office/drawing/2014/main" id="{BFDCE6E7-9C1C-4C47-AAB7-B326FEB27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" r="52000" b="1"/>
          <a:stretch/>
        </p:blipFill>
        <p:spPr bwMode="auto">
          <a:xfrm>
            <a:off x="6923549" y="4026829"/>
            <a:ext cx="1974776" cy="247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63FEF2-E513-4B56-9B2B-76E6C932E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A21D3B-6442-4070-A985-2032B7D51883}"/>
              </a:ext>
            </a:extLst>
          </p:cNvPr>
          <p:cNvSpPr txBox="1">
            <a:spLocks noChangeArrowheads="1"/>
          </p:cNvSpPr>
          <p:nvPr/>
        </p:nvSpPr>
        <p:spPr>
          <a:xfrm>
            <a:off x="774700" y="746125"/>
            <a:ext cx="7593013" cy="1241425"/>
          </a:xfrm>
          <a:prstGeom prst="rect">
            <a:avLst/>
          </a:prstGeom>
        </p:spPr>
        <p:txBody>
          <a:bodyPr/>
          <a:lstStyle>
            <a:lvl1pPr algn="l" defTabSz="8932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8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/>
              <a:t>Assessing these patients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928081-1FA8-4AD9-BB58-2DB488C2EFFF}"/>
              </a:ext>
            </a:extLst>
          </p:cNvPr>
          <p:cNvSpPr/>
          <p:nvPr/>
        </p:nvSpPr>
        <p:spPr>
          <a:xfrm>
            <a:off x="774700" y="1398588"/>
            <a:ext cx="1138238" cy="1627187"/>
          </a:xfrm>
          <a:custGeom>
            <a:avLst/>
            <a:gdLst>
              <a:gd name="connsiteX0" fmla="*/ 0 w 1626654"/>
              <a:gd name="connsiteY0" fmla="*/ 0 h 1138657"/>
              <a:gd name="connsiteX1" fmla="*/ 1057326 w 1626654"/>
              <a:gd name="connsiteY1" fmla="*/ 0 h 1138657"/>
              <a:gd name="connsiteX2" fmla="*/ 1626654 w 1626654"/>
              <a:gd name="connsiteY2" fmla="*/ 569329 h 1138657"/>
              <a:gd name="connsiteX3" fmla="*/ 1057326 w 1626654"/>
              <a:gd name="connsiteY3" fmla="*/ 1138657 h 1138657"/>
              <a:gd name="connsiteX4" fmla="*/ 0 w 1626654"/>
              <a:gd name="connsiteY4" fmla="*/ 1138657 h 1138657"/>
              <a:gd name="connsiteX5" fmla="*/ 569329 w 1626654"/>
              <a:gd name="connsiteY5" fmla="*/ 569329 h 1138657"/>
              <a:gd name="connsiteX6" fmla="*/ 0 w 1626654"/>
              <a:gd name="connsiteY6" fmla="*/ 0 h 113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6654" h="1138657">
                <a:moveTo>
                  <a:pt x="1626653" y="0"/>
                </a:moveTo>
                <a:lnTo>
                  <a:pt x="1626653" y="740128"/>
                </a:lnTo>
                <a:lnTo>
                  <a:pt x="813326" y="1138657"/>
                </a:lnTo>
                <a:lnTo>
                  <a:pt x="1" y="740128"/>
                </a:lnTo>
                <a:lnTo>
                  <a:pt x="1" y="0"/>
                </a:lnTo>
                <a:lnTo>
                  <a:pt x="813326" y="398530"/>
                </a:lnTo>
                <a:lnTo>
                  <a:pt x="1626653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796" tIns="580125" rIns="10795" bIns="580123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700" b="1" dirty="0"/>
              <a:t>Primary Survey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ECC88CE-F794-4747-B5EB-9E3DF4420B16}"/>
              </a:ext>
            </a:extLst>
          </p:cNvPr>
          <p:cNvSpPr/>
          <p:nvPr/>
        </p:nvSpPr>
        <p:spPr>
          <a:xfrm>
            <a:off x="1912938" y="1398588"/>
            <a:ext cx="6288087" cy="1057275"/>
          </a:xfrm>
          <a:custGeom>
            <a:avLst/>
            <a:gdLst>
              <a:gd name="connsiteX0" fmla="*/ 176224 w 1057325"/>
              <a:gd name="connsiteY0" fmla="*/ 0 h 6287213"/>
              <a:gd name="connsiteX1" fmla="*/ 881101 w 1057325"/>
              <a:gd name="connsiteY1" fmla="*/ 0 h 6287213"/>
              <a:gd name="connsiteX2" fmla="*/ 1057325 w 1057325"/>
              <a:gd name="connsiteY2" fmla="*/ 176224 h 6287213"/>
              <a:gd name="connsiteX3" fmla="*/ 1057325 w 1057325"/>
              <a:gd name="connsiteY3" fmla="*/ 6287213 h 6287213"/>
              <a:gd name="connsiteX4" fmla="*/ 1057325 w 1057325"/>
              <a:gd name="connsiteY4" fmla="*/ 6287213 h 6287213"/>
              <a:gd name="connsiteX5" fmla="*/ 0 w 1057325"/>
              <a:gd name="connsiteY5" fmla="*/ 6287213 h 6287213"/>
              <a:gd name="connsiteX6" fmla="*/ 0 w 1057325"/>
              <a:gd name="connsiteY6" fmla="*/ 6287213 h 6287213"/>
              <a:gd name="connsiteX7" fmla="*/ 0 w 1057325"/>
              <a:gd name="connsiteY7" fmla="*/ 176224 h 6287213"/>
              <a:gd name="connsiteX8" fmla="*/ 176224 w 1057325"/>
              <a:gd name="connsiteY8" fmla="*/ 0 h 628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325" h="6287213">
                <a:moveTo>
                  <a:pt x="1057325" y="1047890"/>
                </a:moveTo>
                <a:lnTo>
                  <a:pt x="1057325" y="5239323"/>
                </a:lnTo>
                <a:cubicBezTo>
                  <a:pt x="1057325" y="5818056"/>
                  <a:pt x="1044057" y="6287210"/>
                  <a:pt x="1027689" y="6287210"/>
                </a:cubicBezTo>
                <a:lnTo>
                  <a:pt x="0" y="6287210"/>
                </a:lnTo>
                <a:lnTo>
                  <a:pt x="0" y="6287210"/>
                </a:lnTo>
                <a:lnTo>
                  <a:pt x="0" y="3"/>
                </a:lnTo>
                <a:lnTo>
                  <a:pt x="0" y="3"/>
                </a:lnTo>
                <a:lnTo>
                  <a:pt x="1027689" y="3"/>
                </a:lnTo>
                <a:cubicBezTo>
                  <a:pt x="1044057" y="3"/>
                  <a:pt x="1057325" y="469157"/>
                  <a:pt x="1057325" y="1047890"/>
                </a:cubicBez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9352" tIns="64949" rIns="64949" bIns="64949" spcCol="1270" anchor="ctr"/>
          <a:lstStyle/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GB" sz="2100" dirty="0"/>
              <a:t>DR(S)ABC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DA6F49-2A06-4DFC-8AD0-4B71D0FF9716}"/>
              </a:ext>
            </a:extLst>
          </p:cNvPr>
          <p:cNvSpPr/>
          <p:nvPr/>
        </p:nvSpPr>
        <p:spPr>
          <a:xfrm>
            <a:off x="774700" y="2832100"/>
            <a:ext cx="1138238" cy="1625600"/>
          </a:xfrm>
          <a:custGeom>
            <a:avLst/>
            <a:gdLst>
              <a:gd name="connsiteX0" fmla="*/ 0 w 1626654"/>
              <a:gd name="connsiteY0" fmla="*/ 0 h 1138657"/>
              <a:gd name="connsiteX1" fmla="*/ 1057326 w 1626654"/>
              <a:gd name="connsiteY1" fmla="*/ 0 h 1138657"/>
              <a:gd name="connsiteX2" fmla="*/ 1626654 w 1626654"/>
              <a:gd name="connsiteY2" fmla="*/ 569329 h 1138657"/>
              <a:gd name="connsiteX3" fmla="*/ 1057326 w 1626654"/>
              <a:gd name="connsiteY3" fmla="*/ 1138657 h 1138657"/>
              <a:gd name="connsiteX4" fmla="*/ 0 w 1626654"/>
              <a:gd name="connsiteY4" fmla="*/ 1138657 h 1138657"/>
              <a:gd name="connsiteX5" fmla="*/ 569329 w 1626654"/>
              <a:gd name="connsiteY5" fmla="*/ 569329 h 1138657"/>
              <a:gd name="connsiteX6" fmla="*/ 0 w 1626654"/>
              <a:gd name="connsiteY6" fmla="*/ 0 h 113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6654" h="1138657">
                <a:moveTo>
                  <a:pt x="1626653" y="0"/>
                </a:moveTo>
                <a:lnTo>
                  <a:pt x="1626653" y="740128"/>
                </a:lnTo>
                <a:lnTo>
                  <a:pt x="813326" y="1138657"/>
                </a:lnTo>
                <a:lnTo>
                  <a:pt x="1" y="740128"/>
                </a:lnTo>
                <a:lnTo>
                  <a:pt x="1" y="0"/>
                </a:lnTo>
                <a:lnTo>
                  <a:pt x="813326" y="398530"/>
                </a:lnTo>
                <a:lnTo>
                  <a:pt x="1626653" y="0"/>
                </a:lnTo>
                <a:close/>
              </a:path>
            </a:pathLst>
          </a:custGeom>
        </p:spPr>
        <p:style>
          <a:lnRef idx="2">
            <a:schemeClr val="accent5">
              <a:hueOff val="-2618859"/>
              <a:satOff val="43334"/>
              <a:lumOff val="-15294"/>
              <a:alphaOff val="0"/>
            </a:schemeClr>
          </a:lnRef>
          <a:fillRef idx="1">
            <a:schemeClr val="accent5">
              <a:hueOff val="-2618859"/>
              <a:satOff val="43334"/>
              <a:lumOff val="-15294"/>
              <a:alphaOff val="0"/>
            </a:schemeClr>
          </a:fillRef>
          <a:effectRef idx="0">
            <a:schemeClr val="accent5">
              <a:hueOff val="-2618859"/>
              <a:satOff val="43334"/>
              <a:lumOff val="-15294"/>
              <a:alphaOff val="0"/>
            </a:schemeClr>
          </a:effectRef>
          <a:fontRef idx="minor">
            <a:schemeClr val="lt1"/>
          </a:fontRef>
        </p:style>
        <p:txBody>
          <a:bodyPr lIns="10796" tIns="580125" rIns="10795" bIns="580123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700" b="1" dirty="0"/>
              <a:t>Secondary Survey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43322B-A14F-4A7F-BF80-81A82E908B1D}"/>
              </a:ext>
            </a:extLst>
          </p:cNvPr>
          <p:cNvSpPr/>
          <p:nvPr/>
        </p:nvSpPr>
        <p:spPr>
          <a:xfrm>
            <a:off x="1912938" y="2832100"/>
            <a:ext cx="6288087" cy="1057275"/>
          </a:xfrm>
          <a:custGeom>
            <a:avLst/>
            <a:gdLst>
              <a:gd name="connsiteX0" fmla="*/ 176224 w 1057325"/>
              <a:gd name="connsiteY0" fmla="*/ 0 h 6287213"/>
              <a:gd name="connsiteX1" fmla="*/ 881101 w 1057325"/>
              <a:gd name="connsiteY1" fmla="*/ 0 h 6287213"/>
              <a:gd name="connsiteX2" fmla="*/ 1057325 w 1057325"/>
              <a:gd name="connsiteY2" fmla="*/ 176224 h 6287213"/>
              <a:gd name="connsiteX3" fmla="*/ 1057325 w 1057325"/>
              <a:gd name="connsiteY3" fmla="*/ 6287213 h 6287213"/>
              <a:gd name="connsiteX4" fmla="*/ 1057325 w 1057325"/>
              <a:gd name="connsiteY4" fmla="*/ 6287213 h 6287213"/>
              <a:gd name="connsiteX5" fmla="*/ 0 w 1057325"/>
              <a:gd name="connsiteY5" fmla="*/ 6287213 h 6287213"/>
              <a:gd name="connsiteX6" fmla="*/ 0 w 1057325"/>
              <a:gd name="connsiteY6" fmla="*/ 6287213 h 6287213"/>
              <a:gd name="connsiteX7" fmla="*/ 0 w 1057325"/>
              <a:gd name="connsiteY7" fmla="*/ 176224 h 6287213"/>
              <a:gd name="connsiteX8" fmla="*/ 176224 w 1057325"/>
              <a:gd name="connsiteY8" fmla="*/ 0 h 628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325" h="6287213">
                <a:moveTo>
                  <a:pt x="1057325" y="1047890"/>
                </a:moveTo>
                <a:lnTo>
                  <a:pt x="1057325" y="5239323"/>
                </a:lnTo>
                <a:cubicBezTo>
                  <a:pt x="1057325" y="5818056"/>
                  <a:pt x="1044057" y="6287210"/>
                  <a:pt x="1027689" y="6287210"/>
                </a:cubicBezTo>
                <a:lnTo>
                  <a:pt x="0" y="6287210"/>
                </a:lnTo>
                <a:lnTo>
                  <a:pt x="0" y="6287210"/>
                </a:lnTo>
                <a:lnTo>
                  <a:pt x="0" y="3"/>
                </a:lnTo>
                <a:lnTo>
                  <a:pt x="0" y="3"/>
                </a:lnTo>
                <a:lnTo>
                  <a:pt x="1027689" y="3"/>
                </a:lnTo>
                <a:cubicBezTo>
                  <a:pt x="1044057" y="3"/>
                  <a:pt x="1057325" y="469157"/>
                  <a:pt x="1057325" y="1047890"/>
                </a:cubicBezTo>
                <a:close/>
              </a:path>
            </a:pathLst>
          </a:custGeom>
        </p:spPr>
        <p:style>
          <a:lnRef idx="2">
            <a:schemeClr val="accent5">
              <a:hueOff val="-2618859"/>
              <a:satOff val="43334"/>
              <a:lumOff val="-1529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9352" tIns="64949" rIns="64949" bIns="64949" spcCol="1270" anchor="ctr"/>
          <a:lstStyle/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GB" sz="2100" dirty="0"/>
              <a:t>SAMPLE</a:t>
            </a: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GB" sz="2100" dirty="0"/>
              <a:t>Head-to-Toe assessment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BBF7ED-4A60-471D-ACFC-85C7245925A8}"/>
              </a:ext>
            </a:extLst>
          </p:cNvPr>
          <p:cNvSpPr/>
          <p:nvPr/>
        </p:nvSpPr>
        <p:spPr>
          <a:xfrm>
            <a:off x="5129213" y="4402138"/>
            <a:ext cx="6288087" cy="1057275"/>
          </a:xfrm>
          <a:custGeom>
            <a:avLst/>
            <a:gdLst>
              <a:gd name="connsiteX0" fmla="*/ 176224 w 1057325"/>
              <a:gd name="connsiteY0" fmla="*/ 0 h 6287213"/>
              <a:gd name="connsiteX1" fmla="*/ 881101 w 1057325"/>
              <a:gd name="connsiteY1" fmla="*/ 0 h 6287213"/>
              <a:gd name="connsiteX2" fmla="*/ 1057325 w 1057325"/>
              <a:gd name="connsiteY2" fmla="*/ 176224 h 6287213"/>
              <a:gd name="connsiteX3" fmla="*/ 1057325 w 1057325"/>
              <a:gd name="connsiteY3" fmla="*/ 6287213 h 6287213"/>
              <a:gd name="connsiteX4" fmla="*/ 1057325 w 1057325"/>
              <a:gd name="connsiteY4" fmla="*/ 6287213 h 6287213"/>
              <a:gd name="connsiteX5" fmla="*/ 0 w 1057325"/>
              <a:gd name="connsiteY5" fmla="*/ 6287213 h 6287213"/>
              <a:gd name="connsiteX6" fmla="*/ 0 w 1057325"/>
              <a:gd name="connsiteY6" fmla="*/ 6287213 h 6287213"/>
              <a:gd name="connsiteX7" fmla="*/ 0 w 1057325"/>
              <a:gd name="connsiteY7" fmla="*/ 176224 h 6287213"/>
              <a:gd name="connsiteX8" fmla="*/ 176224 w 1057325"/>
              <a:gd name="connsiteY8" fmla="*/ 0 h 628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325" h="6287213">
                <a:moveTo>
                  <a:pt x="1057325" y="1047890"/>
                </a:moveTo>
                <a:lnTo>
                  <a:pt x="1057325" y="5239323"/>
                </a:lnTo>
                <a:cubicBezTo>
                  <a:pt x="1057325" y="5818056"/>
                  <a:pt x="1044057" y="6287210"/>
                  <a:pt x="1027689" y="6287210"/>
                </a:cubicBezTo>
                <a:lnTo>
                  <a:pt x="0" y="6287210"/>
                </a:lnTo>
                <a:lnTo>
                  <a:pt x="0" y="6287210"/>
                </a:lnTo>
                <a:lnTo>
                  <a:pt x="0" y="3"/>
                </a:lnTo>
                <a:lnTo>
                  <a:pt x="0" y="3"/>
                </a:lnTo>
                <a:lnTo>
                  <a:pt x="1027689" y="3"/>
                </a:lnTo>
                <a:cubicBezTo>
                  <a:pt x="1044057" y="3"/>
                  <a:pt x="1057325" y="469157"/>
                  <a:pt x="1057325" y="104789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9352" tIns="64949" rIns="64949" bIns="64949" spcCol="1270" anchor="ctr"/>
          <a:lstStyle/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GB" sz="2100" dirty="0"/>
              <a:t>1</a:t>
            </a:r>
            <a:r>
              <a:rPr lang="en-GB" sz="2100" baseline="30000" dirty="0"/>
              <a:t>st</a:t>
            </a:r>
            <a:r>
              <a:rPr lang="en-GB" sz="2100" dirty="0"/>
              <a:t> priority = airway, breathing</a:t>
            </a: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GB" sz="2100" dirty="0"/>
              <a:t>2</a:t>
            </a:r>
            <a:r>
              <a:rPr lang="en-GB" sz="2100" baseline="30000" dirty="0"/>
              <a:t>nd</a:t>
            </a:r>
            <a:r>
              <a:rPr lang="en-GB" sz="2100" dirty="0"/>
              <a:t> priority = spine, serious bleeding</a:t>
            </a:r>
          </a:p>
          <a:p>
            <a:pPr marL="228600" lvl="1" indent="-228600" defTabSz="9334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GB" sz="2100" dirty="0"/>
              <a:t>3</a:t>
            </a:r>
            <a:r>
              <a:rPr lang="en-GB" sz="2100" baseline="30000" dirty="0"/>
              <a:t>rd</a:t>
            </a:r>
            <a:r>
              <a:rPr lang="en-GB" sz="2100" dirty="0"/>
              <a:t> priority = fractures, sprains &amp; strains</a:t>
            </a:r>
          </a:p>
        </p:txBody>
      </p:sp>
    </p:spTree>
    <p:extLst>
      <p:ext uri="{BB962C8B-B14F-4D97-AF65-F5344CB8AC3E}">
        <p14:creationId xmlns:p14="http://schemas.microsoft.com/office/powerpoint/2010/main" val="40763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JA WIDESCREEN 2017" val="SmryHLJN"/>
  <p:tag name="ARTICULATE_DESIGN_ID_WPT POWERPOINT TEMPLATE 2ND PROOF" val="Cqnec8aZ"/>
  <p:tag name="ARTICULATE_SLIDE_COUNT" val="4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PT Powerpoint template 2nd proof">
  <a:themeElements>
    <a:clrScheme name="Custom 1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CI" id="{F45842FB-9E74-4437-AF53-ECFCFB2ED6CA}" vid="{5A16F013-4F4A-473F-B6B1-A3DF1A5DEC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ff2c1c34-8da6-4139-a1ef-6e91c57879fe" xsi:nil="true"/>
    <PublishingStartDate xmlns="ff2c1c34-8da6-4139-a1ef-6e91c57879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CAF333C75E54F83E1E755F526E282" ma:contentTypeVersion="14" ma:contentTypeDescription="Create a new document." ma:contentTypeScope="" ma:versionID="fa4809aa6e310b1da98bc81ae759d85f">
  <xsd:schema xmlns:xsd="http://www.w3.org/2001/XMLSchema" xmlns:xs="http://www.w3.org/2001/XMLSchema" xmlns:p="http://schemas.microsoft.com/office/2006/metadata/properties" xmlns:ns2="ff2c1c34-8da6-4139-a1ef-6e91c57879fe" targetNamespace="http://schemas.microsoft.com/office/2006/metadata/properties" ma:root="true" ma:fieldsID="eb5cfa61a0b2cb3c75ed3df3cb804f1a" ns2:_="">
    <xsd:import namespace="ff2c1c34-8da6-4139-a1ef-6e91c57879fe"/>
    <xsd:element name="properties">
      <xsd:complexType>
        <xsd:sequence>
          <xsd:element name="documentManagement">
            <xsd:complexType>
              <xsd:all>
                <xsd:element ref="ns2:PublishingStartDate" minOccurs="0"/>
                <xsd:element ref="ns2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c1c34-8da6-4139-a1ef-6e91c57879fe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245A9C4A-748C-4CA1-8B0F-0DB96C79FB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4730A6-33AF-4055-A0F8-001D64E2CACF}">
  <ds:schemaRefs>
    <ds:schemaRef ds:uri="http://schemas.microsoft.com/office/2006/metadata/properties"/>
    <ds:schemaRef ds:uri="http://schemas.microsoft.com/office/infopath/2007/PartnerControls"/>
    <ds:schemaRef ds:uri="ff2c1c34-8da6-4139-a1ef-6e91c57879fe"/>
  </ds:schemaRefs>
</ds:datastoreItem>
</file>

<file path=customXml/itemProps3.xml><?xml version="1.0" encoding="utf-8"?>
<ds:datastoreItem xmlns:ds="http://schemas.openxmlformats.org/officeDocument/2006/customXml" ds:itemID="{E50BE85E-0894-4BAA-ADBA-4F4ACC509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c1c34-8da6-4139-a1ef-6e91c57879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3D67138-7637-41F7-9DF7-2BE9F3150B3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437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(heading)</vt:lpstr>
      <vt:lpstr>Calibri</vt:lpstr>
      <vt:lpstr>Courier New</vt:lpstr>
      <vt:lpstr>Lucida Grande</vt:lpstr>
      <vt:lpstr>Whitney Book</vt:lpstr>
      <vt:lpstr>WPT Powerpoint template 2nd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Longman</dc:creator>
  <cp:lastModifiedBy>James Longman</cp:lastModifiedBy>
  <cp:revision>25</cp:revision>
  <dcterms:created xsi:type="dcterms:W3CDTF">2020-10-12T15:43:34Z</dcterms:created>
  <dcterms:modified xsi:type="dcterms:W3CDTF">2020-10-21T10:56:58Z</dcterms:modified>
</cp:coreProperties>
</file>